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42"/>
  </p:notesMasterIdLst>
  <p:sldIdLst>
    <p:sldId id="256" r:id="rId3"/>
    <p:sldId id="530" r:id="rId4"/>
    <p:sldId id="527" r:id="rId5"/>
    <p:sldId id="298" r:id="rId6"/>
    <p:sldId id="258" r:id="rId7"/>
    <p:sldId id="529" r:id="rId8"/>
    <p:sldId id="549" r:id="rId9"/>
    <p:sldId id="537" r:id="rId10"/>
    <p:sldId id="542" r:id="rId11"/>
    <p:sldId id="550" r:id="rId12"/>
    <p:sldId id="543" r:id="rId13"/>
    <p:sldId id="544" r:id="rId14"/>
    <p:sldId id="551" r:id="rId15"/>
    <p:sldId id="302" r:id="rId16"/>
    <p:sldId id="534" r:id="rId17"/>
    <p:sldId id="546" r:id="rId18"/>
    <p:sldId id="547" r:id="rId19"/>
    <p:sldId id="564" r:id="rId20"/>
    <p:sldId id="565" r:id="rId21"/>
    <p:sldId id="548" r:id="rId22"/>
    <p:sldId id="567" r:id="rId23"/>
    <p:sldId id="528" r:id="rId24"/>
    <p:sldId id="533" r:id="rId25"/>
    <p:sldId id="552" r:id="rId26"/>
    <p:sldId id="568" r:id="rId27"/>
    <p:sldId id="553" r:id="rId28"/>
    <p:sldId id="554" r:id="rId29"/>
    <p:sldId id="555" r:id="rId30"/>
    <p:sldId id="558" r:id="rId31"/>
    <p:sldId id="556" r:id="rId32"/>
    <p:sldId id="569" r:id="rId33"/>
    <p:sldId id="531" r:id="rId34"/>
    <p:sldId id="562" r:id="rId35"/>
    <p:sldId id="535" r:id="rId36"/>
    <p:sldId id="559" r:id="rId37"/>
    <p:sldId id="566" r:id="rId38"/>
    <p:sldId id="532" r:id="rId39"/>
    <p:sldId id="536" r:id="rId40"/>
    <p:sldId id="371"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B0882-3029-4700-9243-3E8E26305EC9}" type="datetimeFigureOut">
              <a:rPr lang="zh-CN" altLang="en-US" smtClean="0"/>
              <a:t>2024-01-21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1AF3A-B9CF-4CCA-A9A3-A0BAA7CBB344}" type="slidenum">
              <a:rPr lang="zh-CN" altLang="en-US" smtClean="0"/>
              <a:t>‹#›</a:t>
            </a:fld>
            <a:endParaRPr lang="zh-CN" altLang="en-US"/>
          </a:p>
        </p:txBody>
      </p:sp>
    </p:spTree>
    <p:extLst>
      <p:ext uri="{BB962C8B-B14F-4D97-AF65-F5344CB8AC3E}">
        <p14:creationId xmlns:p14="http://schemas.microsoft.com/office/powerpoint/2010/main" val="1234561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12679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1287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93044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6847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96206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92203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97490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83758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04083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99419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51003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22096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13657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52284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44802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27007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49220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11079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615995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38047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62206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66726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55936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59569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990322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6141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0909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44497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2948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83559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42893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92293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D397A-760E-F70A-4DE8-4563B60FA81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313B33C-717F-2A2A-9872-3C9AE258F0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72E413F-DED5-06A5-3EC3-A7E90524396F}"/>
              </a:ext>
            </a:extLst>
          </p:cNvPr>
          <p:cNvSpPr>
            <a:spLocks noGrp="1"/>
          </p:cNvSpPr>
          <p:nvPr>
            <p:ph type="dt" sz="half" idx="10"/>
          </p:nvPr>
        </p:nvSpPr>
        <p:spPr/>
        <p:txBody>
          <a:bodyPr/>
          <a:lstStyle/>
          <a:p>
            <a:fld id="{60925325-9A2A-4138-AE66-C68A838C477F}" type="datetimeFigureOut">
              <a:rPr lang="zh-CN" altLang="en-US" smtClean="0"/>
              <a:t>2024-01-21</a:t>
            </a:fld>
            <a:endParaRPr lang="zh-CN" altLang="en-US"/>
          </a:p>
        </p:txBody>
      </p:sp>
      <p:sp>
        <p:nvSpPr>
          <p:cNvPr id="5" name="页脚占位符 4">
            <a:extLst>
              <a:ext uri="{FF2B5EF4-FFF2-40B4-BE49-F238E27FC236}">
                <a16:creationId xmlns:a16="http://schemas.microsoft.com/office/drawing/2014/main" id="{86A07B80-8D4A-6472-07B8-3ADC6D2F033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2258C3-F13E-0FED-D588-84106AE232E5}"/>
              </a:ext>
            </a:extLst>
          </p:cNvPr>
          <p:cNvSpPr>
            <a:spLocks noGrp="1"/>
          </p:cNvSpPr>
          <p:nvPr>
            <p:ph type="sldNum" sz="quarter" idx="12"/>
          </p:nvPr>
        </p:nvSpPr>
        <p:spPr/>
        <p:txBody>
          <a:bodyPr/>
          <a:lstStyle/>
          <a:p>
            <a:fld id="{2EEADBC5-1783-417D-8FF3-16382AC41223}" type="slidenum">
              <a:rPr lang="zh-CN" altLang="en-US" smtClean="0"/>
              <a:t>‹#›</a:t>
            </a:fld>
            <a:endParaRPr lang="zh-CN" altLang="en-US"/>
          </a:p>
        </p:txBody>
      </p:sp>
    </p:spTree>
    <p:extLst>
      <p:ext uri="{BB962C8B-B14F-4D97-AF65-F5344CB8AC3E}">
        <p14:creationId xmlns:p14="http://schemas.microsoft.com/office/powerpoint/2010/main" val="3233556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029D5-90B4-8F2D-3A53-7D015167651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1FE6D5-6F90-462F-1220-4241A0A06A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1DE20BF-3BF5-8965-7304-999CF12FB9A0}"/>
              </a:ext>
            </a:extLst>
          </p:cNvPr>
          <p:cNvSpPr>
            <a:spLocks noGrp="1"/>
          </p:cNvSpPr>
          <p:nvPr>
            <p:ph type="dt" sz="half" idx="10"/>
          </p:nvPr>
        </p:nvSpPr>
        <p:spPr/>
        <p:txBody>
          <a:bodyPr/>
          <a:lstStyle/>
          <a:p>
            <a:fld id="{60925325-9A2A-4138-AE66-C68A838C477F}" type="datetimeFigureOut">
              <a:rPr lang="zh-CN" altLang="en-US" smtClean="0"/>
              <a:t>2024-01-21</a:t>
            </a:fld>
            <a:endParaRPr lang="zh-CN" altLang="en-US"/>
          </a:p>
        </p:txBody>
      </p:sp>
      <p:sp>
        <p:nvSpPr>
          <p:cNvPr id="5" name="页脚占位符 4">
            <a:extLst>
              <a:ext uri="{FF2B5EF4-FFF2-40B4-BE49-F238E27FC236}">
                <a16:creationId xmlns:a16="http://schemas.microsoft.com/office/drawing/2014/main" id="{7C60C834-8AA6-3B83-10A6-054BAADA87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7E4382-AC2E-29A0-6670-ACD0503EDFE1}"/>
              </a:ext>
            </a:extLst>
          </p:cNvPr>
          <p:cNvSpPr>
            <a:spLocks noGrp="1"/>
          </p:cNvSpPr>
          <p:nvPr>
            <p:ph type="sldNum" sz="quarter" idx="12"/>
          </p:nvPr>
        </p:nvSpPr>
        <p:spPr/>
        <p:txBody>
          <a:bodyPr/>
          <a:lstStyle/>
          <a:p>
            <a:fld id="{2EEADBC5-1783-417D-8FF3-16382AC41223}" type="slidenum">
              <a:rPr lang="zh-CN" altLang="en-US" smtClean="0"/>
              <a:t>‹#›</a:t>
            </a:fld>
            <a:endParaRPr lang="zh-CN" altLang="en-US"/>
          </a:p>
        </p:txBody>
      </p:sp>
    </p:spTree>
    <p:extLst>
      <p:ext uri="{BB962C8B-B14F-4D97-AF65-F5344CB8AC3E}">
        <p14:creationId xmlns:p14="http://schemas.microsoft.com/office/powerpoint/2010/main" val="284809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4B0F5-B67B-9E6B-961D-8A4EDEFCA85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1144BE-5E98-68CD-615B-5221C63E362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0AB3A6-0C18-2C1F-D6D3-16A5B517A481}"/>
              </a:ext>
            </a:extLst>
          </p:cNvPr>
          <p:cNvSpPr>
            <a:spLocks noGrp="1"/>
          </p:cNvSpPr>
          <p:nvPr>
            <p:ph type="dt" sz="half" idx="10"/>
          </p:nvPr>
        </p:nvSpPr>
        <p:spPr/>
        <p:txBody>
          <a:bodyPr/>
          <a:lstStyle/>
          <a:p>
            <a:fld id="{60925325-9A2A-4138-AE66-C68A838C477F}" type="datetimeFigureOut">
              <a:rPr lang="zh-CN" altLang="en-US" smtClean="0"/>
              <a:t>2024-01-21</a:t>
            </a:fld>
            <a:endParaRPr lang="zh-CN" altLang="en-US"/>
          </a:p>
        </p:txBody>
      </p:sp>
      <p:sp>
        <p:nvSpPr>
          <p:cNvPr id="5" name="页脚占位符 4">
            <a:extLst>
              <a:ext uri="{FF2B5EF4-FFF2-40B4-BE49-F238E27FC236}">
                <a16:creationId xmlns:a16="http://schemas.microsoft.com/office/drawing/2014/main" id="{A71CA1B1-3AB3-E127-314F-307F4400D2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3D65850-992C-4308-B006-5BD41DB1DD97}"/>
              </a:ext>
            </a:extLst>
          </p:cNvPr>
          <p:cNvSpPr>
            <a:spLocks noGrp="1"/>
          </p:cNvSpPr>
          <p:nvPr>
            <p:ph type="sldNum" sz="quarter" idx="12"/>
          </p:nvPr>
        </p:nvSpPr>
        <p:spPr/>
        <p:txBody>
          <a:bodyPr/>
          <a:lstStyle/>
          <a:p>
            <a:fld id="{2EEADBC5-1783-417D-8FF3-16382AC41223}" type="slidenum">
              <a:rPr lang="zh-CN" altLang="en-US" smtClean="0"/>
              <a:t>‹#›</a:t>
            </a:fld>
            <a:endParaRPr lang="zh-CN" altLang="en-US"/>
          </a:p>
        </p:txBody>
      </p:sp>
    </p:spTree>
    <p:extLst>
      <p:ext uri="{BB962C8B-B14F-4D97-AF65-F5344CB8AC3E}">
        <p14:creationId xmlns:p14="http://schemas.microsoft.com/office/powerpoint/2010/main" val="538034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9C9745CE-B000-4E82-8145-B2417A3DC0D1}"/>
              </a:ext>
            </a:extLst>
          </p:cNvPr>
          <p:cNvSpPr>
            <a:spLocks noGrp="1"/>
          </p:cNvSpPr>
          <p:nvPr>
            <p:ph type="sldNum" sz="quarter" idx="4"/>
          </p:nvPr>
        </p:nvSpPr>
        <p:spPr>
          <a:xfrm>
            <a:off x="8472264" y="6454054"/>
            <a:ext cx="2743200" cy="365125"/>
          </a:xfrm>
          <a:prstGeom prst="rect">
            <a:avLst/>
          </a:prstGeom>
        </p:spPr>
        <p:txBody>
          <a:bodyPr vert="horz" lIns="91440" tIns="45720" rIns="91440" bIns="45720" rtlCol="0" anchor="ctr"/>
          <a:lstStyle>
            <a:lvl1pPr algn="r">
              <a:defRPr sz="1200">
                <a:solidFill>
                  <a:schemeClr val="tx1"/>
                </a:solidFill>
              </a:defRPr>
            </a:lvl1pPr>
          </a:lstStyle>
          <a:p>
            <a:fld id="{1FAB038C-BA85-4F49-9F3F-901880460BAF}" type="slidenum">
              <a:rPr lang="zh-CN" altLang="en-US" smtClean="0"/>
              <a:pPr/>
              <a:t>‹#›</a:t>
            </a:fld>
            <a:endParaRPr lang="zh-CN" altLang="en-US" dirty="0"/>
          </a:p>
        </p:txBody>
      </p:sp>
    </p:spTree>
    <p:extLst>
      <p:ext uri="{BB962C8B-B14F-4D97-AF65-F5344CB8AC3E}">
        <p14:creationId xmlns:p14="http://schemas.microsoft.com/office/powerpoint/2010/main" val="2642205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导航页">
    <p:spTree>
      <p:nvGrpSpPr>
        <p:cNvPr id="1" name=""/>
        <p:cNvGrpSpPr/>
        <p:nvPr/>
      </p:nvGrpSpPr>
      <p:grpSpPr>
        <a:xfrm>
          <a:off x="0" y="0"/>
          <a:ext cx="0" cy="0"/>
          <a:chOff x="0" y="0"/>
          <a:chExt cx="0" cy="0"/>
        </a:xfrm>
      </p:grpSpPr>
      <p:grpSp>
        <p:nvGrpSpPr>
          <p:cNvPr id="6" name="组合 5"/>
          <p:cNvGrpSpPr/>
          <p:nvPr userDrawn="1"/>
        </p:nvGrpSpPr>
        <p:grpSpPr>
          <a:xfrm>
            <a:off x="6178121" y="1446415"/>
            <a:ext cx="7077912" cy="5411585"/>
            <a:chOff x="9770926" y="2645826"/>
            <a:chExt cx="1663328" cy="1271737"/>
          </a:xfrm>
          <a:solidFill>
            <a:srgbClr val="C00000">
              <a:alpha val="24000"/>
            </a:srgbClr>
          </a:solidFill>
        </p:grpSpPr>
        <p:sp>
          <p:nvSpPr>
            <p:cNvPr id="7" name="Freeform 8"/>
            <p:cNvSpPr>
              <a:spLocks/>
            </p:cNvSpPr>
            <p:nvPr/>
          </p:nvSpPr>
          <p:spPr bwMode="auto">
            <a:xfrm>
              <a:off x="9770926" y="3425278"/>
              <a:ext cx="361755" cy="484826"/>
            </a:xfrm>
            <a:custGeom>
              <a:avLst/>
              <a:gdLst>
                <a:gd name="T0" fmla="*/ 172 w 194"/>
                <a:gd name="T1" fmla="*/ 22 h 260"/>
                <a:gd name="T2" fmla="*/ 164 w 194"/>
                <a:gd name="T3" fmla="*/ 38 h 260"/>
                <a:gd name="T4" fmla="*/ 166 w 194"/>
                <a:gd name="T5" fmla="*/ 48 h 260"/>
                <a:gd name="T6" fmla="*/ 144 w 194"/>
                <a:gd name="T7" fmla="*/ 76 h 260"/>
                <a:gd name="T8" fmla="*/ 130 w 194"/>
                <a:gd name="T9" fmla="*/ 102 h 260"/>
                <a:gd name="T10" fmla="*/ 124 w 194"/>
                <a:gd name="T11" fmla="*/ 106 h 260"/>
                <a:gd name="T12" fmla="*/ 126 w 194"/>
                <a:gd name="T13" fmla="*/ 116 h 260"/>
                <a:gd name="T14" fmla="*/ 112 w 194"/>
                <a:gd name="T15" fmla="*/ 124 h 260"/>
                <a:gd name="T16" fmla="*/ 116 w 194"/>
                <a:gd name="T17" fmla="*/ 130 h 260"/>
                <a:gd name="T18" fmla="*/ 128 w 194"/>
                <a:gd name="T19" fmla="*/ 124 h 260"/>
                <a:gd name="T20" fmla="*/ 130 w 194"/>
                <a:gd name="T21" fmla="*/ 116 h 260"/>
                <a:gd name="T22" fmla="*/ 136 w 194"/>
                <a:gd name="T23" fmla="*/ 106 h 260"/>
                <a:gd name="T24" fmla="*/ 138 w 194"/>
                <a:gd name="T25" fmla="*/ 118 h 260"/>
                <a:gd name="T26" fmla="*/ 132 w 194"/>
                <a:gd name="T27" fmla="*/ 126 h 260"/>
                <a:gd name="T28" fmla="*/ 122 w 194"/>
                <a:gd name="T29" fmla="*/ 138 h 260"/>
                <a:gd name="T30" fmla="*/ 112 w 194"/>
                <a:gd name="T31" fmla="*/ 150 h 260"/>
                <a:gd name="T32" fmla="*/ 98 w 194"/>
                <a:gd name="T33" fmla="*/ 150 h 260"/>
                <a:gd name="T34" fmla="*/ 92 w 194"/>
                <a:gd name="T35" fmla="*/ 160 h 260"/>
                <a:gd name="T36" fmla="*/ 94 w 194"/>
                <a:gd name="T37" fmla="*/ 166 h 260"/>
                <a:gd name="T38" fmla="*/ 82 w 194"/>
                <a:gd name="T39" fmla="*/ 170 h 260"/>
                <a:gd name="T40" fmla="*/ 72 w 194"/>
                <a:gd name="T41" fmla="*/ 170 h 260"/>
                <a:gd name="T42" fmla="*/ 80 w 194"/>
                <a:gd name="T43" fmla="*/ 172 h 260"/>
                <a:gd name="T44" fmla="*/ 66 w 194"/>
                <a:gd name="T45" fmla="*/ 186 h 260"/>
                <a:gd name="T46" fmla="*/ 64 w 194"/>
                <a:gd name="T47" fmla="*/ 194 h 260"/>
                <a:gd name="T48" fmla="*/ 52 w 194"/>
                <a:gd name="T49" fmla="*/ 190 h 260"/>
                <a:gd name="T50" fmla="*/ 26 w 194"/>
                <a:gd name="T51" fmla="*/ 226 h 260"/>
                <a:gd name="T52" fmla="*/ 4 w 194"/>
                <a:gd name="T53" fmla="*/ 256 h 260"/>
                <a:gd name="T54" fmla="*/ 20 w 194"/>
                <a:gd name="T55" fmla="*/ 254 h 260"/>
                <a:gd name="T56" fmla="*/ 22 w 194"/>
                <a:gd name="T57" fmla="*/ 258 h 260"/>
                <a:gd name="T58" fmla="*/ 30 w 194"/>
                <a:gd name="T59" fmla="*/ 254 h 260"/>
                <a:gd name="T60" fmla="*/ 38 w 194"/>
                <a:gd name="T61" fmla="*/ 250 h 260"/>
                <a:gd name="T62" fmla="*/ 48 w 194"/>
                <a:gd name="T63" fmla="*/ 252 h 260"/>
                <a:gd name="T64" fmla="*/ 48 w 194"/>
                <a:gd name="T65" fmla="*/ 248 h 260"/>
                <a:gd name="T66" fmla="*/ 58 w 194"/>
                <a:gd name="T67" fmla="*/ 236 h 260"/>
                <a:gd name="T68" fmla="*/ 68 w 194"/>
                <a:gd name="T69" fmla="*/ 228 h 260"/>
                <a:gd name="T70" fmla="*/ 74 w 194"/>
                <a:gd name="T71" fmla="*/ 222 h 260"/>
                <a:gd name="T72" fmla="*/ 82 w 194"/>
                <a:gd name="T73" fmla="*/ 220 h 260"/>
                <a:gd name="T74" fmla="*/ 80 w 194"/>
                <a:gd name="T75" fmla="*/ 212 h 260"/>
                <a:gd name="T76" fmla="*/ 90 w 194"/>
                <a:gd name="T77" fmla="*/ 204 h 260"/>
                <a:gd name="T78" fmla="*/ 96 w 194"/>
                <a:gd name="T79" fmla="*/ 196 h 260"/>
                <a:gd name="T80" fmla="*/ 104 w 194"/>
                <a:gd name="T81" fmla="*/ 182 h 260"/>
                <a:gd name="T82" fmla="*/ 114 w 194"/>
                <a:gd name="T83" fmla="*/ 174 h 260"/>
                <a:gd name="T84" fmla="*/ 120 w 194"/>
                <a:gd name="T85" fmla="*/ 168 h 260"/>
                <a:gd name="T86" fmla="*/ 124 w 194"/>
                <a:gd name="T87" fmla="*/ 158 h 260"/>
                <a:gd name="T88" fmla="*/ 132 w 194"/>
                <a:gd name="T89" fmla="*/ 150 h 260"/>
                <a:gd name="T90" fmla="*/ 140 w 194"/>
                <a:gd name="T91" fmla="*/ 138 h 260"/>
                <a:gd name="T92" fmla="*/ 156 w 194"/>
                <a:gd name="T93" fmla="*/ 112 h 260"/>
                <a:gd name="T94" fmla="*/ 162 w 194"/>
                <a:gd name="T95" fmla="*/ 100 h 260"/>
                <a:gd name="T96" fmla="*/ 166 w 194"/>
                <a:gd name="T97" fmla="*/ 88 h 260"/>
                <a:gd name="T98" fmla="*/ 172 w 194"/>
                <a:gd name="T99" fmla="*/ 82 h 260"/>
                <a:gd name="T100" fmla="*/ 174 w 194"/>
                <a:gd name="T101" fmla="*/ 76 h 260"/>
                <a:gd name="T102" fmla="*/ 176 w 194"/>
                <a:gd name="T103" fmla="*/ 62 h 260"/>
                <a:gd name="T104" fmla="*/ 186 w 194"/>
                <a:gd name="T105" fmla="*/ 52 h 260"/>
                <a:gd name="T106" fmla="*/ 182 w 194"/>
                <a:gd name="T107" fmla="*/ 40 h 260"/>
                <a:gd name="T108" fmla="*/ 186 w 194"/>
                <a:gd name="T109" fmla="*/ 32 h 260"/>
                <a:gd name="T110" fmla="*/ 192 w 194"/>
                <a:gd name="T111" fmla="*/ 22 h 260"/>
                <a:gd name="T112" fmla="*/ 192 w 194"/>
                <a:gd name="T113" fmla="*/ 14 h 260"/>
                <a:gd name="T114" fmla="*/ 190 w 194"/>
                <a:gd name="T115" fmla="*/ 4 h 260"/>
                <a:gd name="T116" fmla="*/ 178 w 194"/>
                <a:gd name="T11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4" h="260">
                  <a:moveTo>
                    <a:pt x="178" y="4"/>
                  </a:moveTo>
                  <a:lnTo>
                    <a:pt x="178" y="4"/>
                  </a:lnTo>
                  <a:lnTo>
                    <a:pt x="176" y="12"/>
                  </a:lnTo>
                  <a:lnTo>
                    <a:pt x="174" y="14"/>
                  </a:lnTo>
                  <a:lnTo>
                    <a:pt x="174" y="14"/>
                  </a:lnTo>
                  <a:lnTo>
                    <a:pt x="172" y="16"/>
                  </a:lnTo>
                  <a:lnTo>
                    <a:pt x="172" y="16"/>
                  </a:lnTo>
                  <a:lnTo>
                    <a:pt x="172" y="20"/>
                  </a:lnTo>
                  <a:lnTo>
                    <a:pt x="172" y="20"/>
                  </a:lnTo>
                  <a:lnTo>
                    <a:pt x="172" y="22"/>
                  </a:lnTo>
                  <a:lnTo>
                    <a:pt x="172" y="22"/>
                  </a:lnTo>
                  <a:lnTo>
                    <a:pt x="172" y="24"/>
                  </a:lnTo>
                  <a:lnTo>
                    <a:pt x="172" y="24"/>
                  </a:lnTo>
                  <a:lnTo>
                    <a:pt x="170" y="26"/>
                  </a:lnTo>
                  <a:lnTo>
                    <a:pt x="170" y="26"/>
                  </a:lnTo>
                  <a:lnTo>
                    <a:pt x="170" y="28"/>
                  </a:lnTo>
                  <a:lnTo>
                    <a:pt x="168" y="30"/>
                  </a:lnTo>
                  <a:lnTo>
                    <a:pt x="168" y="30"/>
                  </a:lnTo>
                  <a:lnTo>
                    <a:pt x="166" y="32"/>
                  </a:lnTo>
                  <a:lnTo>
                    <a:pt x="166" y="34"/>
                  </a:lnTo>
                  <a:lnTo>
                    <a:pt x="166" y="34"/>
                  </a:lnTo>
                  <a:lnTo>
                    <a:pt x="164" y="38"/>
                  </a:lnTo>
                  <a:lnTo>
                    <a:pt x="164" y="38"/>
                  </a:lnTo>
                  <a:lnTo>
                    <a:pt x="164" y="38"/>
                  </a:lnTo>
                  <a:lnTo>
                    <a:pt x="162" y="44"/>
                  </a:lnTo>
                  <a:lnTo>
                    <a:pt x="162" y="44"/>
                  </a:lnTo>
                  <a:lnTo>
                    <a:pt x="162" y="44"/>
                  </a:lnTo>
                  <a:lnTo>
                    <a:pt x="162" y="48"/>
                  </a:lnTo>
                  <a:lnTo>
                    <a:pt x="162" y="48"/>
                  </a:lnTo>
                  <a:lnTo>
                    <a:pt x="164" y="48"/>
                  </a:lnTo>
                  <a:lnTo>
                    <a:pt x="164" y="48"/>
                  </a:lnTo>
                  <a:lnTo>
                    <a:pt x="166" y="48"/>
                  </a:lnTo>
                  <a:lnTo>
                    <a:pt x="166" y="48"/>
                  </a:lnTo>
                  <a:lnTo>
                    <a:pt x="168" y="52"/>
                  </a:lnTo>
                  <a:lnTo>
                    <a:pt x="168" y="52"/>
                  </a:lnTo>
                  <a:lnTo>
                    <a:pt x="170" y="52"/>
                  </a:lnTo>
                  <a:lnTo>
                    <a:pt x="170" y="52"/>
                  </a:lnTo>
                  <a:lnTo>
                    <a:pt x="168" y="54"/>
                  </a:lnTo>
                  <a:lnTo>
                    <a:pt x="168" y="54"/>
                  </a:lnTo>
                  <a:lnTo>
                    <a:pt x="158" y="64"/>
                  </a:lnTo>
                  <a:lnTo>
                    <a:pt x="146" y="74"/>
                  </a:lnTo>
                  <a:lnTo>
                    <a:pt x="146" y="74"/>
                  </a:lnTo>
                  <a:lnTo>
                    <a:pt x="144" y="76"/>
                  </a:lnTo>
                  <a:lnTo>
                    <a:pt x="144" y="76"/>
                  </a:lnTo>
                  <a:lnTo>
                    <a:pt x="144" y="78"/>
                  </a:lnTo>
                  <a:lnTo>
                    <a:pt x="144" y="78"/>
                  </a:lnTo>
                  <a:lnTo>
                    <a:pt x="146" y="80"/>
                  </a:lnTo>
                  <a:lnTo>
                    <a:pt x="146" y="80"/>
                  </a:lnTo>
                  <a:lnTo>
                    <a:pt x="144" y="84"/>
                  </a:lnTo>
                  <a:lnTo>
                    <a:pt x="144" y="84"/>
                  </a:lnTo>
                  <a:lnTo>
                    <a:pt x="138" y="92"/>
                  </a:lnTo>
                  <a:lnTo>
                    <a:pt x="130" y="100"/>
                  </a:lnTo>
                  <a:lnTo>
                    <a:pt x="130" y="100"/>
                  </a:lnTo>
                  <a:lnTo>
                    <a:pt x="130" y="102"/>
                  </a:lnTo>
                  <a:lnTo>
                    <a:pt x="130" y="102"/>
                  </a:lnTo>
                  <a:lnTo>
                    <a:pt x="130" y="104"/>
                  </a:lnTo>
                  <a:lnTo>
                    <a:pt x="130" y="104"/>
                  </a:lnTo>
                  <a:lnTo>
                    <a:pt x="132" y="106"/>
                  </a:lnTo>
                  <a:lnTo>
                    <a:pt x="132" y="106"/>
                  </a:lnTo>
                  <a:lnTo>
                    <a:pt x="134" y="106"/>
                  </a:lnTo>
                  <a:lnTo>
                    <a:pt x="134" y="106"/>
                  </a:lnTo>
                  <a:lnTo>
                    <a:pt x="128" y="106"/>
                  </a:lnTo>
                  <a:lnTo>
                    <a:pt x="128" y="106"/>
                  </a:lnTo>
                  <a:lnTo>
                    <a:pt x="126" y="106"/>
                  </a:lnTo>
                  <a:lnTo>
                    <a:pt x="126" y="106"/>
                  </a:lnTo>
                  <a:lnTo>
                    <a:pt x="124" y="106"/>
                  </a:lnTo>
                  <a:lnTo>
                    <a:pt x="124" y="106"/>
                  </a:lnTo>
                  <a:lnTo>
                    <a:pt x="122" y="110"/>
                  </a:lnTo>
                  <a:lnTo>
                    <a:pt x="122" y="110"/>
                  </a:lnTo>
                  <a:lnTo>
                    <a:pt x="124" y="110"/>
                  </a:lnTo>
                  <a:lnTo>
                    <a:pt x="124" y="110"/>
                  </a:lnTo>
                  <a:lnTo>
                    <a:pt x="126" y="110"/>
                  </a:lnTo>
                  <a:lnTo>
                    <a:pt x="126" y="110"/>
                  </a:lnTo>
                  <a:lnTo>
                    <a:pt x="128" y="112"/>
                  </a:lnTo>
                  <a:lnTo>
                    <a:pt x="128" y="112"/>
                  </a:lnTo>
                  <a:lnTo>
                    <a:pt x="126" y="116"/>
                  </a:lnTo>
                  <a:lnTo>
                    <a:pt x="126" y="116"/>
                  </a:lnTo>
                  <a:lnTo>
                    <a:pt x="122" y="118"/>
                  </a:lnTo>
                  <a:lnTo>
                    <a:pt x="120" y="118"/>
                  </a:lnTo>
                  <a:lnTo>
                    <a:pt x="120" y="118"/>
                  </a:lnTo>
                  <a:lnTo>
                    <a:pt x="120" y="120"/>
                  </a:lnTo>
                  <a:lnTo>
                    <a:pt x="120" y="120"/>
                  </a:lnTo>
                  <a:lnTo>
                    <a:pt x="118" y="122"/>
                  </a:lnTo>
                  <a:lnTo>
                    <a:pt x="116" y="122"/>
                  </a:lnTo>
                  <a:lnTo>
                    <a:pt x="116" y="122"/>
                  </a:lnTo>
                  <a:lnTo>
                    <a:pt x="114" y="124"/>
                  </a:lnTo>
                  <a:lnTo>
                    <a:pt x="114" y="124"/>
                  </a:lnTo>
                  <a:lnTo>
                    <a:pt x="112" y="124"/>
                  </a:lnTo>
                  <a:lnTo>
                    <a:pt x="112" y="124"/>
                  </a:lnTo>
                  <a:lnTo>
                    <a:pt x="110" y="126"/>
                  </a:lnTo>
                  <a:lnTo>
                    <a:pt x="110" y="126"/>
                  </a:lnTo>
                  <a:lnTo>
                    <a:pt x="112" y="130"/>
                  </a:lnTo>
                  <a:lnTo>
                    <a:pt x="112" y="130"/>
                  </a:lnTo>
                  <a:lnTo>
                    <a:pt x="112" y="130"/>
                  </a:lnTo>
                  <a:lnTo>
                    <a:pt x="112" y="130"/>
                  </a:lnTo>
                  <a:lnTo>
                    <a:pt x="114" y="130"/>
                  </a:lnTo>
                  <a:lnTo>
                    <a:pt x="114" y="130"/>
                  </a:lnTo>
                  <a:lnTo>
                    <a:pt x="116" y="130"/>
                  </a:lnTo>
                  <a:lnTo>
                    <a:pt x="116" y="130"/>
                  </a:lnTo>
                  <a:lnTo>
                    <a:pt x="120" y="130"/>
                  </a:lnTo>
                  <a:lnTo>
                    <a:pt x="120" y="130"/>
                  </a:lnTo>
                  <a:lnTo>
                    <a:pt x="120" y="128"/>
                  </a:lnTo>
                  <a:lnTo>
                    <a:pt x="120" y="128"/>
                  </a:lnTo>
                  <a:lnTo>
                    <a:pt x="122" y="128"/>
                  </a:lnTo>
                  <a:lnTo>
                    <a:pt x="122" y="128"/>
                  </a:lnTo>
                  <a:lnTo>
                    <a:pt x="122" y="126"/>
                  </a:lnTo>
                  <a:lnTo>
                    <a:pt x="122" y="126"/>
                  </a:lnTo>
                  <a:lnTo>
                    <a:pt x="126" y="126"/>
                  </a:lnTo>
                  <a:lnTo>
                    <a:pt x="126" y="126"/>
                  </a:lnTo>
                  <a:lnTo>
                    <a:pt x="128" y="124"/>
                  </a:lnTo>
                  <a:lnTo>
                    <a:pt x="128" y="124"/>
                  </a:lnTo>
                  <a:lnTo>
                    <a:pt x="128" y="122"/>
                  </a:lnTo>
                  <a:lnTo>
                    <a:pt x="128" y="122"/>
                  </a:lnTo>
                  <a:lnTo>
                    <a:pt x="128" y="122"/>
                  </a:lnTo>
                  <a:lnTo>
                    <a:pt x="128" y="122"/>
                  </a:lnTo>
                  <a:lnTo>
                    <a:pt x="128" y="120"/>
                  </a:lnTo>
                  <a:lnTo>
                    <a:pt x="128" y="120"/>
                  </a:lnTo>
                  <a:lnTo>
                    <a:pt x="128" y="118"/>
                  </a:lnTo>
                  <a:lnTo>
                    <a:pt x="128" y="118"/>
                  </a:lnTo>
                  <a:lnTo>
                    <a:pt x="130" y="116"/>
                  </a:lnTo>
                  <a:lnTo>
                    <a:pt x="130" y="116"/>
                  </a:lnTo>
                  <a:lnTo>
                    <a:pt x="134" y="114"/>
                  </a:lnTo>
                  <a:lnTo>
                    <a:pt x="134" y="114"/>
                  </a:lnTo>
                  <a:lnTo>
                    <a:pt x="134" y="114"/>
                  </a:lnTo>
                  <a:lnTo>
                    <a:pt x="134" y="114"/>
                  </a:lnTo>
                  <a:lnTo>
                    <a:pt x="134" y="112"/>
                  </a:lnTo>
                  <a:lnTo>
                    <a:pt x="134" y="112"/>
                  </a:lnTo>
                  <a:lnTo>
                    <a:pt x="134" y="110"/>
                  </a:lnTo>
                  <a:lnTo>
                    <a:pt x="134" y="110"/>
                  </a:lnTo>
                  <a:lnTo>
                    <a:pt x="136" y="108"/>
                  </a:lnTo>
                  <a:lnTo>
                    <a:pt x="136" y="108"/>
                  </a:lnTo>
                  <a:lnTo>
                    <a:pt x="136" y="106"/>
                  </a:lnTo>
                  <a:lnTo>
                    <a:pt x="136" y="106"/>
                  </a:lnTo>
                  <a:lnTo>
                    <a:pt x="142" y="104"/>
                  </a:lnTo>
                  <a:lnTo>
                    <a:pt x="144" y="104"/>
                  </a:lnTo>
                  <a:lnTo>
                    <a:pt x="144" y="106"/>
                  </a:lnTo>
                  <a:lnTo>
                    <a:pt x="140" y="112"/>
                  </a:lnTo>
                  <a:lnTo>
                    <a:pt x="140" y="112"/>
                  </a:lnTo>
                  <a:lnTo>
                    <a:pt x="140" y="114"/>
                  </a:lnTo>
                  <a:lnTo>
                    <a:pt x="140" y="114"/>
                  </a:lnTo>
                  <a:lnTo>
                    <a:pt x="138" y="118"/>
                  </a:lnTo>
                  <a:lnTo>
                    <a:pt x="138" y="118"/>
                  </a:lnTo>
                  <a:lnTo>
                    <a:pt x="138" y="118"/>
                  </a:lnTo>
                  <a:lnTo>
                    <a:pt x="136" y="118"/>
                  </a:lnTo>
                  <a:lnTo>
                    <a:pt x="136" y="118"/>
                  </a:lnTo>
                  <a:lnTo>
                    <a:pt x="136" y="120"/>
                  </a:lnTo>
                  <a:lnTo>
                    <a:pt x="136" y="120"/>
                  </a:lnTo>
                  <a:lnTo>
                    <a:pt x="132" y="122"/>
                  </a:lnTo>
                  <a:lnTo>
                    <a:pt x="132" y="122"/>
                  </a:lnTo>
                  <a:lnTo>
                    <a:pt x="132" y="124"/>
                  </a:lnTo>
                  <a:lnTo>
                    <a:pt x="132" y="124"/>
                  </a:lnTo>
                  <a:lnTo>
                    <a:pt x="132" y="126"/>
                  </a:lnTo>
                  <a:lnTo>
                    <a:pt x="132" y="126"/>
                  </a:lnTo>
                  <a:lnTo>
                    <a:pt x="132" y="126"/>
                  </a:lnTo>
                  <a:lnTo>
                    <a:pt x="132" y="126"/>
                  </a:lnTo>
                  <a:lnTo>
                    <a:pt x="130" y="128"/>
                  </a:lnTo>
                  <a:lnTo>
                    <a:pt x="130" y="128"/>
                  </a:lnTo>
                  <a:lnTo>
                    <a:pt x="128" y="132"/>
                  </a:lnTo>
                  <a:lnTo>
                    <a:pt x="124" y="134"/>
                  </a:lnTo>
                  <a:lnTo>
                    <a:pt x="124" y="134"/>
                  </a:lnTo>
                  <a:lnTo>
                    <a:pt x="122" y="134"/>
                  </a:lnTo>
                  <a:lnTo>
                    <a:pt x="122" y="134"/>
                  </a:lnTo>
                  <a:lnTo>
                    <a:pt x="122" y="136"/>
                  </a:lnTo>
                  <a:lnTo>
                    <a:pt x="122" y="136"/>
                  </a:lnTo>
                  <a:lnTo>
                    <a:pt x="122" y="138"/>
                  </a:lnTo>
                  <a:lnTo>
                    <a:pt x="122" y="138"/>
                  </a:lnTo>
                  <a:lnTo>
                    <a:pt x="122" y="140"/>
                  </a:lnTo>
                  <a:lnTo>
                    <a:pt x="122" y="140"/>
                  </a:lnTo>
                  <a:lnTo>
                    <a:pt x="122" y="142"/>
                  </a:lnTo>
                  <a:lnTo>
                    <a:pt x="122" y="142"/>
                  </a:lnTo>
                  <a:lnTo>
                    <a:pt x="122" y="144"/>
                  </a:lnTo>
                  <a:lnTo>
                    <a:pt x="122" y="144"/>
                  </a:lnTo>
                  <a:lnTo>
                    <a:pt x="118" y="150"/>
                  </a:lnTo>
                  <a:lnTo>
                    <a:pt x="112" y="152"/>
                  </a:lnTo>
                  <a:lnTo>
                    <a:pt x="112" y="152"/>
                  </a:lnTo>
                  <a:lnTo>
                    <a:pt x="112" y="150"/>
                  </a:lnTo>
                  <a:lnTo>
                    <a:pt x="112" y="150"/>
                  </a:lnTo>
                  <a:lnTo>
                    <a:pt x="108" y="150"/>
                  </a:lnTo>
                  <a:lnTo>
                    <a:pt x="108" y="150"/>
                  </a:lnTo>
                  <a:lnTo>
                    <a:pt x="106" y="152"/>
                  </a:lnTo>
                  <a:lnTo>
                    <a:pt x="106" y="152"/>
                  </a:lnTo>
                  <a:lnTo>
                    <a:pt x="104" y="150"/>
                  </a:lnTo>
                  <a:lnTo>
                    <a:pt x="104" y="150"/>
                  </a:lnTo>
                  <a:lnTo>
                    <a:pt x="102" y="148"/>
                  </a:lnTo>
                  <a:lnTo>
                    <a:pt x="98" y="148"/>
                  </a:lnTo>
                  <a:lnTo>
                    <a:pt x="98" y="148"/>
                  </a:lnTo>
                  <a:lnTo>
                    <a:pt x="98" y="150"/>
                  </a:lnTo>
                  <a:lnTo>
                    <a:pt x="98" y="150"/>
                  </a:lnTo>
                  <a:lnTo>
                    <a:pt x="98" y="152"/>
                  </a:lnTo>
                  <a:lnTo>
                    <a:pt x="98" y="152"/>
                  </a:lnTo>
                  <a:lnTo>
                    <a:pt x="100" y="154"/>
                  </a:lnTo>
                  <a:lnTo>
                    <a:pt x="100" y="154"/>
                  </a:lnTo>
                  <a:lnTo>
                    <a:pt x="100" y="156"/>
                  </a:lnTo>
                  <a:lnTo>
                    <a:pt x="100" y="156"/>
                  </a:lnTo>
                  <a:lnTo>
                    <a:pt x="100" y="156"/>
                  </a:lnTo>
                  <a:lnTo>
                    <a:pt x="100" y="158"/>
                  </a:lnTo>
                  <a:lnTo>
                    <a:pt x="98" y="158"/>
                  </a:lnTo>
                  <a:lnTo>
                    <a:pt x="92" y="160"/>
                  </a:lnTo>
                  <a:lnTo>
                    <a:pt x="92" y="160"/>
                  </a:lnTo>
                  <a:lnTo>
                    <a:pt x="90" y="160"/>
                  </a:lnTo>
                  <a:lnTo>
                    <a:pt x="90" y="160"/>
                  </a:lnTo>
                  <a:lnTo>
                    <a:pt x="90" y="162"/>
                  </a:lnTo>
                  <a:lnTo>
                    <a:pt x="90" y="162"/>
                  </a:lnTo>
                  <a:lnTo>
                    <a:pt x="92" y="164"/>
                  </a:lnTo>
                  <a:lnTo>
                    <a:pt x="92" y="164"/>
                  </a:lnTo>
                  <a:lnTo>
                    <a:pt x="92" y="164"/>
                  </a:lnTo>
                  <a:lnTo>
                    <a:pt x="92" y="164"/>
                  </a:lnTo>
                  <a:lnTo>
                    <a:pt x="94" y="166"/>
                  </a:lnTo>
                  <a:lnTo>
                    <a:pt x="94" y="166"/>
                  </a:lnTo>
                  <a:lnTo>
                    <a:pt x="92" y="168"/>
                  </a:lnTo>
                  <a:lnTo>
                    <a:pt x="92" y="168"/>
                  </a:lnTo>
                  <a:lnTo>
                    <a:pt x="90" y="170"/>
                  </a:lnTo>
                  <a:lnTo>
                    <a:pt x="90" y="170"/>
                  </a:lnTo>
                  <a:lnTo>
                    <a:pt x="90" y="168"/>
                  </a:lnTo>
                  <a:lnTo>
                    <a:pt x="90" y="168"/>
                  </a:lnTo>
                  <a:lnTo>
                    <a:pt x="88" y="166"/>
                  </a:lnTo>
                  <a:lnTo>
                    <a:pt x="88" y="166"/>
                  </a:lnTo>
                  <a:lnTo>
                    <a:pt x="86" y="166"/>
                  </a:lnTo>
                  <a:lnTo>
                    <a:pt x="86" y="166"/>
                  </a:lnTo>
                  <a:lnTo>
                    <a:pt x="82" y="170"/>
                  </a:lnTo>
                  <a:lnTo>
                    <a:pt x="82" y="170"/>
                  </a:lnTo>
                  <a:lnTo>
                    <a:pt x="80" y="170"/>
                  </a:lnTo>
                  <a:lnTo>
                    <a:pt x="80" y="170"/>
                  </a:lnTo>
                  <a:lnTo>
                    <a:pt x="78" y="170"/>
                  </a:lnTo>
                  <a:lnTo>
                    <a:pt x="78" y="170"/>
                  </a:lnTo>
                  <a:lnTo>
                    <a:pt x="76" y="170"/>
                  </a:lnTo>
                  <a:lnTo>
                    <a:pt x="76" y="170"/>
                  </a:lnTo>
                  <a:lnTo>
                    <a:pt x="74" y="170"/>
                  </a:lnTo>
                  <a:lnTo>
                    <a:pt x="74" y="170"/>
                  </a:lnTo>
                  <a:lnTo>
                    <a:pt x="72" y="170"/>
                  </a:lnTo>
                  <a:lnTo>
                    <a:pt x="72" y="170"/>
                  </a:lnTo>
                  <a:lnTo>
                    <a:pt x="68" y="170"/>
                  </a:lnTo>
                  <a:lnTo>
                    <a:pt x="68" y="170"/>
                  </a:lnTo>
                  <a:lnTo>
                    <a:pt x="70" y="172"/>
                  </a:lnTo>
                  <a:lnTo>
                    <a:pt x="70" y="172"/>
                  </a:lnTo>
                  <a:lnTo>
                    <a:pt x="70" y="172"/>
                  </a:lnTo>
                  <a:lnTo>
                    <a:pt x="70" y="172"/>
                  </a:lnTo>
                  <a:lnTo>
                    <a:pt x="72" y="174"/>
                  </a:lnTo>
                  <a:lnTo>
                    <a:pt x="76" y="174"/>
                  </a:lnTo>
                  <a:lnTo>
                    <a:pt x="76" y="174"/>
                  </a:lnTo>
                  <a:lnTo>
                    <a:pt x="76" y="174"/>
                  </a:lnTo>
                  <a:lnTo>
                    <a:pt x="80" y="172"/>
                  </a:lnTo>
                  <a:lnTo>
                    <a:pt x="80" y="172"/>
                  </a:lnTo>
                  <a:lnTo>
                    <a:pt x="80" y="174"/>
                  </a:lnTo>
                  <a:lnTo>
                    <a:pt x="80" y="174"/>
                  </a:lnTo>
                  <a:lnTo>
                    <a:pt x="80" y="178"/>
                  </a:lnTo>
                  <a:lnTo>
                    <a:pt x="78" y="180"/>
                  </a:lnTo>
                  <a:lnTo>
                    <a:pt x="74" y="182"/>
                  </a:lnTo>
                  <a:lnTo>
                    <a:pt x="68" y="184"/>
                  </a:lnTo>
                  <a:lnTo>
                    <a:pt x="68" y="184"/>
                  </a:lnTo>
                  <a:lnTo>
                    <a:pt x="66" y="184"/>
                  </a:lnTo>
                  <a:lnTo>
                    <a:pt x="66" y="184"/>
                  </a:lnTo>
                  <a:lnTo>
                    <a:pt x="66" y="186"/>
                  </a:lnTo>
                  <a:lnTo>
                    <a:pt x="66" y="186"/>
                  </a:lnTo>
                  <a:lnTo>
                    <a:pt x="66" y="188"/>
                  </a:lnTo>
                  <a:lnTo>
                    <a:pt x="66" y="188"/>
                  </a:lnTo>
                  <a:lnTo>
                    <a:pt x="64" y="188"/>
                  </a:lnTo>
                  <a:lnTo>
                    <a:pt x="64" y="188"/>
                  </a:lnTo>
                  <a:lnTo>
                    <a:pt x="64" y="190"/>
                  </a:lnTo>
                  <a:lnTo>
                    <a:pt x="64" y="190"/>
                  </a:lnTo>
                  <a:lnTo>
                    <a:pt x="64" y="192"/>
                  </a:lnTo>
                  <a:lnTo>
                    <a:pt x="64" y="192"/>
                  </a:lnTo>
                  <a:lnTo>
                    <a:pt x="64" y="194"/>
                  </a:lnTo>
                  <a:lnTo>
                    <a:pt x="64" y="194"/>
                  </a:lnTo>
                  <a:lnTo>
                    <a:pt x="62" y="194"/>
                  </a:lnTo>
                  <a:lnTo>
                    <a:pt x="62" y="194"/>
                  </a:lnTo>
                  <a:lnTo>
                    <a:pt x="60" y="194"/>
                  </a:lnTo>
                  <a:lnTo>
                    <a:pt x="60" y="194"/>
                  </a:lnTo>
                  <a:lnTo>
                    <a:pt x="58" y="194"/>
                  </a:lnTo>
                  <a:lnTo>
                    <a:pt x="58" y="194"/>
                  </a:lnTo>
                  <a:lnTo>
                    <a:pt x="56" y="192"/>
                  </a:lnTo>
                  <a:lnTo>
                    <a:pt x="56" y="192"/>
                  </a:lnTo>
                  <a:lnTo>
                    <a:pt x="56" y="190"/>
                  </a:lnTo>
                  <a:lnTo>
                    <a:pt x="56" y="190"/>
                  </a:lnTo>
                  <a:lnTo>
                    <a:pt x="52" y="190"/>
                  </a:lnTo>
                  <a:lnTo>
                    <a:pt x="52" y="190"/>
                  </a:lnTo>
                  <a:lnTo>
                    <a:pt x="50" y="192"/>
                  </a:lnTo>
                  <a:lnTo>
                    <a:pt x="50" y="192"/>
                  </a:lnTo>
                  <a:lnTo>
                    <a:pt x="48" y="196"/>
                  </a:lnTo>
                  <a:lnTo>
                    <a:pt x="44" y="200"/>
                  </a:lnTo>
                  <a:lnTo>
                    <a:pt x="44" y="200"/>
                  </a:lnTo>
                  <a:lnTo>
                    <a:pt x="42" y="202"/>
                  </a:lnTo>
                  <a:lnTo>
                    <a:pt x="42" y="202"/>
                  </a:lnTo>
                  <a:lnTo>
                    <a:pt x="42" y="206"/>
                  </a:lnTo>
                  <a:lnTo>
                    <a:pt x="42" y="206"/>
                  </a:lnTo>
                  <a:lnTo>
                    <a:pt x="26" y="226"/>
                  </a:lnTo>
                  <a:lnTo>
                    <a:pt x="6" y="244"/>
                  </a:lnTo>
                  <a:lnTo>
                    <a:pt x="6" y="244"/>
                  </a:lnTo>
                  <a:lnTo>
                    <a:pt x="4" y="246"/>
                  </a:lnTo>
                  <a:lnTo>
                    <a:pt x="4" y="246"/>
                  </a:lnTo>
                  <a:lnTo>
                    <a:pt x="4" y="246"/>
                  </a:lnTo>
                  <a:lnTo>
                    <a:pt x="2" y="250"/>
                  </a:lnTo>
                  <a:lnTo>
                    <a:pt x="0" y="252"/>
                  </a:lnTo>
                  <a:lnTo>
                    <a:pt x="2" y="252"/>
                  </a:lnTo>
                  <a:lnTo>
                    <a:pt x="2" y="252"/>
                  </a:lnTo>
                  <a:lnTo>
                    <a:pt x="4" y="256"/>
                  </a:lnTo>
                  <a:lnTo>
                    <a:pt x="4" y="256"/>
                  </a:lnTo>
                  <a:lnTo>
                    <a:pt x="4" y="258"/>
                  </a:lnTo>
                  <a:lnTo>
                    <a:pt x="6" y="260"/>
                  </a:lnTo>
                  <a:lnTo>
                    <a:pt x="12" y="260"/>
                  </a:lnTo>
                  <a:lnTo>
                    <a:pt x="12" y="260"/>
                  </a:lnTo>
                  <a:lnTo>
                    <a:pt x="14" y="260"/>
                  </a:lnTo>
                  <a:lnTo>
                    <a:pt x="14" y="260"/>
                  </a:lnTo>
                  <a:lnTo>
                    <a:pt x="18" y="258"/>
                  </a:lnTo>
                  <a:lnTo>
                    <a:pt x="18" y="258"/>
                  </a:lnTo>
                  <a:lnTo>
                    <a:pt x="18" y="258"/>
                  </a:lnTo>
                  <a:lnTo>
                    <a:pt x="18" y="258"/>
                  </a:lnTo>
                  <a:lnTo>
                    <a:pt x="20" y="254"/>
                  </a:lnTo>
                  <a:lnTo>
                    <a:pt x="20" y="254"/>
                  </a:lnTo>
                  <a:lnTo>
                    <a:pt x="24" y="252"/>
                  </a:lnTo>
                  <a:lnTo>
                    <a:pt x="24" y="252"/>
                  </a:lnTo>
                  <a:lnTo>
                    <a:pt x="24" y="252"/>
                  </a:lnTo>
                  <a:lnTo>
                    <a:pt x="26" y="252"/>
                  </a:lnTo>
                  <a:lnTo>
                    <a:pt x="26" y="252"/>
                  </a:lnTo>
                  <a:lnTo>
                    <a:pt x="24" y="254"/>
                  </a:lnTo>
                  <a:lnTo>
                    <a:pt x="24" y="254"/>
                  </a:lnTo>
                  <a:lnTo>
                    <a:pt x="22" y="254"/>
                  </a:lnTo>
                  <a:lnTo>
                    <a:pt x="22" y="254"/>
                  </a:lnTo>
                  <a:lnTo>
                    <a:pt x="22" y="258"/>
                  </a:lnTo>
                  <a:lnTo>
                    <a:pt x="22" y="258"/>
                  </a:lnTo>
                  <a:lnTo>
                    <a:pt x="22" y="258"/>
                  </a:lnTo>
                  <a:lnTo>
                    <a:pt x="22" y="258"/>
                  </a:lnTo>
                  <a:lnTo>
                    <a:pt x="22" y="260"/>
                  </a:lnTo>
                  <a:lnTo>
                    <a:pt x="26" y="260"/>
                  </a:lnTo>
                  <a:lnTo>
                    <a:pt x="26" y="260"/>
                  </a:lnTo>
                  <a:lnTo>
                    <a:pt x="26" y="258"/>
                  </a:lnTo>
                  <a:lnTo>
                    <a:pt x="26" y="258"/>
                  </a:lnTo>
                  <a:lnTo>
                    <a:pt x="28" y="258"/>
                  </a:lnTo>
                  <a:lnTo>
                    <a:pt x="30" y="254"/>
                  </a:lnTo>
                  <a:lnTo>
                    <a:pt x="30" y="254"/>
                  </a:lnTo>
                  <a:lnTo>
                    <a:pt x="30" y="254"/>
                  </a:lnTo>
                  <a:lnTo>
                    <a:pt x="34" y="254"/>
                  </a:lnTo>
                  <a:lnTo>
                    <a:pt x="34" y="254"/>
                  </a:lnTo>
                  <a:lnTo>
                    <a:pt x="34" y="254"/>
                  </a:lnTo>
                  <a:lnTo>
                    <a:pt x="34" y="254"/>
                  </a:lnTo>
                  <a:lnTo>
                    <a:pt x="36" y="250"/>
                  </a:lnTo>
                  <a:lnTo>
                    <a:pt x="36" y="250"/>
                  </a:lnTo>
                  <a:lnTo>
                    <a:pt x="36" y="250"/>
                  </a:lnTo>
                  <a:lnTo>
                    <a:pt x="36" y="250"/>
                  </a:lnTo>
                  <a:lnTo>
                    <a:pt x="38" y="250"/>
                  </a:lnTo>
                  <a:lnTo>
                    <a:pt x="38" y="250"/>
                  </a:lnTo>
                  <a:lnTo>
                    <a:pt x="40" y="254"/>
                  </a:lnTo>
                  <a:lnTo>
                    <a:pt x="40" y="254"/>
                  </a:lnTo>
                  <a:lnTo>
                    <a:pt x="42" y="256"/>
                  </a:lnTo>
                  <a:lnTo>
                    <a:pt x="44" y="256"/>
                  </a:lnTo>
                  <a:lnTo>
                    <a:pt x="44" y="256"/>
                  </a:lnTo>
                  <a:lnTo>
                    <a:pt x="44" y="254"/>
                  </a:lnTo>
                  <a:lnTo>
                    <a:pt x="44" y="254"/>
                  </a:lnTo>
                  <a:lnTo>
                    <a:pt x="44" y="254"/>
                  </a:lnTo>
                  <a:lnTo>
                    <a:pt x="44" y="254"/>
                  </a:lnTo>
                  <a:lnTo>
                    <a:pt x="48" y="252"/>
                  </a:lnTo>
                  <a:lnTo>
                    <a:pt x="48" y="252"/>
                  </a:lnTo>
                  <a:lnTo>
                    <a:pt x="50" y="252"/>
                  </a:lnTo>
                  <a:lnTo>
                    <a:pt x="50" y="252"/>
                  </a:lnTo>
                  <a:lnTo>
                    <a:pt x="52" y="250"/>
                  </a:lnTo>
                  <a:lnTo>
                    <a:pt x="52" y="250"/>
                  </a:lnTo>
                  <a:lnTo>
                    <a:pt x="52" y="248"/>
                  </a:lnTo>
                  <a:lnTo>
                    <a:pt x="52" y="248"/>
                  </a:lnTo>
                  <a:lnTo>
                    <a:pt x="52" y="246"/>
                  </a:lnTo>
                  <a:lnTo>
                    <a:pt x="52" y="246"/>
                  </a:lnTo>
                  <a:lnTo>
                    <a:pt x="48" y="246"/>
                  </a:lnTo>
                  <a:lnTo>
                    <a:pt x="48" y="246"/>
                  </a:lnTo>
                  <a:lnTo>
                    <a:pt x="48" y="248"/>
                  </a:lnTo>
                  <a:lnTo>
                    <a:pt x="48" y="248"/>
                  </a:lnTo>
                  <a:lnTo>
                    <a:pt x="46" y="248"/>
                  </a:lnTo>
                  <a:lnTo>
                    <a:pt x="46" y="248"/>
                  </a:lnTo>
                  <a:lnTo>
                    <a:pt x="44" y="246"/>
                  </a:lnTo>
                  <a:lnTo>
                    <a:pt x="44" y="244"/>
                  </a:lnTo>
                  <a:lnTo>
                    <a:pt x="44" y="244"/>
                  </a:lnTo>
                  <a:lnTo>
                    <a:pt x="50" y="240"/>
                  </a:lnTo>
                  <a:lnTo>
                    <a:pt x="56" y="236"/>
                  </a:lnTo>
                  <a:lnTo>
                    <a:pt x="56" y="236"/>
                  </a:lnTo>
                  <a:lnTo>
                    <a:pt x="58" y="236"/>
                  </a:lnTo>
                  <a:lnTo>
                    <a:pt x="58" y="236"/>
                  </a:lnTo>
                  <a:lnTo>
                    <a:pt x="64" y="236"/>
                  </a:lnTo>
                  <a:lnTo>
                    <a:pt x="64" y="236"/>
                  </a:lnTo>
                  <a:lnTo>
                    <a:pt x="64" y="234"/>
                  </a:lnTo>
                  <a:lnTo>
                    <a:pt x="64" y="234"/>
                  </a:lnTo>
                  <a:lnTo>
                    <a:pt x="66" y="234"/>
                  </a:lnTo>
                  <a:lnTo>
                    <a:pt x="66" y="234"/>
                  </a:lnTo>
                  <a:lnTo>
                    <a:pt x="66" y="230"/>
                  </a:lnTo>
                  <a:lnTo>
                    <a:pt x="64" y="226"/>
                  </a:lnTo>
                  <a:lnTo>
                    <a:pt x="64" y="226"/>
                  </a:lnTo>
                  <a:lnTo>
                    <a:pt x="68" y="228"/>
                  </a:lnTo>
                  <a:lnTo>
                    <a:pt x="68" y="228"/>
                  </a:lnTo>
                  <a:lnTo>
                    <a:pt x="68" y="228"/>
                  </a:lnTo>
                  <a:lnTo>
                    <a:pt x="68" y="228"/>
                  </a:lnTo>
                  <a:lnTo>
                    <a:pt x="70" y="230"/>
                  </a:lnTo>
                  <a:lnTo>
                    <a:pt x="72" y="230"/>
                  </a:lnTo>
                  <a:lnTo>
                    <a:pt x="72" y="230"/>
                  </a:lnTo>
                  <a:lnTo>
                    <a:pt x="74" y="228"/>
                  </a:lnTo>
                  <a:lnTo>
                    <a:pt x="74" y="228"/>
                  </a:lnTo>
                  <a:lnTo>
                    <a:pt x="74" y="228"/>
                  </a:lnTo>
                  <a:lnTo>
                    <a:pt x="74" y="228"/>
                  </a:lnTo>
                  <a:lnTo>
                    <a:pt x="76" y="224"/>
                  </a:lnTo>
                  <a:lnTo>
                    <a:pt x="74" y="222"/>
                  </a:lnTo>
                  <a:lnTo>
                    <a:pt x="74" y="222"/>
                  </a:lnTo>
                  <a:lnTo>
                    <a:pt x="74" y="222"/>
                  </a:lnTo>
                  <a:lnTo>
                    <a:pt x="74" y="222"/>
                  </a:lnTo>
                  <a:lnTo>
                    <a:pt x="76" y="220"/>
                  </a:lnTo>
                  <a:lnTo>
                    <a:pt x="76" y="220"/>
                  </a:lnTo>
                  <a:lnTo>
                    <a:pt x="78" y="220"/>
                  </a:lnTo>
                  <a:lnTo>
                    <a:pt x="78" y="220"/>
                  </a:lnTo>
                  <a:lnTo>
                    <a:pt x="80" y="220"/>
                  </a:lnTo>
                  <a:lnTo>
                    <a:pt x="80" y="220"/>
                  </a:lnTo>
                  <a:lnTo>
                    <a:pt x="82" y="220"/>
                  </a:lnTo>
                  <a:lnTo>
                    <a:pt x="82" y="220"/>
                  </a:lnTo>
                  <a:lnTo>
                    <a:pt x="82" y="218"/>
                  </a:lnTo>
                  <a:lnTo>
                    <a:pt x="80" y="216"/>
                  </a:lnTo>
                  <a:lnTo>
                    <a:pt x="80" y="216"/>
                  </a:lnTo>
                  <a:lnTo>
                    <a:pt x="80" y="216"/>
                  </a:lnTo>
                  <a:lnTo>
                    <a:pt x="80" y="216"/>
                  </a:lnTo>
                  <a:lnTo>
                    <a:pt x="76" y="212"/>
                  </a:lnTo>
                  <a:lnTo>
                    <a:pt x="76" y="212"/>
                  </a:lnTo>
                  <a:lnTo>
                    <a:pt x="80" y="212"/>
                  </a:lnTo>
                  <a:lnTo>
                    <a:pt x="80" y="212"/>
                  </a:lnTo>
                  <a:lnTo>
                    <a:pt x="80" y="212"/>
                  </a:lnTo>
                  <a:lnTo>
                    <a:pt x="80" y="212"/>
                  </a:lnTo>
                  <a:lnTo>
                    <a:pt x="82" y="208"/>
                  </a:lnTo>
                  <a:lnTo>
                    <a:pt x="82" y="208"/>
                  </a:lnTo>
                  <a:lnTo>
                    <a:pt x="82" y="208"/>
                  </a:lnTo>
                  <a:lnTo>
                    <a:pt x="82" y="208"/>
                  </a:lnTo>
                  <a:lnTo>
                    <a:pt x="86" y="206"/>
                  </a:lnTo>
                  <a:lnTo>
                    <a:pt x="86" y="206"/>
                  </a:lnTo>
                  <a:lnTo>
                    <a:pt x="86" y="206"/>
                  </a:lnTo>
                  <a:lnTo>
                    <a:pt x="86" y="206"/>
                  </a:lnTo>
                  <a:lnTo>
                    <a:pt x="88" y="206"/>
                  </a:lnTo>
                  <a:lnTo>
                    <a:pt x="88" y="206"/>
                  </a:lnTo>
                  <a:lnTo>
                    <a:pt x="90" y="204"/>
                  </a:lnTo>
                  <a:lnTo>
                    <a:pt x="90" y="204"/>
                  </a:lnTo>
                  <a:lnTo>
                    <a:pt x="90" y="202"/>
                  </a:lnTo>
                  <a:lnTo>
                    <a:pt x="88" y="202"/>
                  </a:lnTo>
                  <a:lnTo>
                    <a:pt x="88" y="202"/>
                  </a:lnTo>
                  <a:lnTo>
                    <a:pt x="88" y="200"/>
                  </a:lnTo>
                  <a:lnTo>
                    <a:pt x="88" y="200"/>
                  </a:lnTo>
                  <a:lnTo>
                    <a:pt x="86" y="198"/>
                  </a:lnTo>
                  <a:lnTo>
                    <a:pt x="86" y="198"/>
                  </a:lnTo>
                  <a:lnTo>
                    <a:pt x="92" y="198"/>
                  </a:lnTo>
                  <a:lnTo>
                    <a:pt x="96" y="196"/>
                  </a:lnTo>
                  <a:lnTo>
                    <a:pt x="96" y="196"/>
                  </a:lnTo>
                  <a:lnTo>
                    <a:pt x="98" y="194"/>
                  </a:lnTo>
                  <a:lnTo>
                    <a:pt x="98" y="194"/>
                  </a:lnTo>
                  <a:lnTo>
                    <a:pt x="98" y="192"/>
                  </a:lnTo>
                  <a:lnTo>
                    <a:pt x="98" y="192"/>
                  </a:lnTo>
                  <a:lnTo>
                    <a:pt x="100" y="190"/>
                  </a:lnTo>
                  <a:lnTo>
                    <a:pt x="100" y="190"/>
                  </a:lnTo>
                  <a:lnTo>
                    <a:pt x="104" y="188"/>
                  </a:lnTo>
                  <a:lnTo>
                    <a:pt x="104" y="184"/>
                  </a:lnTo>
                  <a:lnTo>
                    <a:pt x="104" y="184"/>
                  </a:lnTo>
                  <a:lnTo>
                    <a:pt x="104" y="182"/>
                  </a:lnTo>
                  <a:lnTo>
                    <a:pt x="104" y="182"/>
                  </a:lnTo>
                  <a:lnTo>
                    <a:pt x="108" y="182"/>
                  </a:lnTo>
                  <a:lnTo>
                    <a:pt x="108" y="182"/>
                  </a:lnTo>
                  <a:lnTo>
                    <a:pt x="108" y="180"/>
                  </a:lnTo>
                  <a:lnTo>
                    <a:pt x="108" y="180"/>
                  </a:lnTo>
                  <a:lnTo>
                    <a:pt x="108" y="178"/>
                  </a:lnTo>
                  <a:lnTo>
                    <a:pt x="108" y="178"/>
                  </a:lnTo>
                  <a:lnTo>
                    <a:pt x="112" y="178"/>
                  </a:lnTo>
                  <a:lnTo>
                    <a:pt x="112" y="178"/>
                  </a:lnTo>
                  <a:lnTo>
                    <a:pt x="112" y="176"/>
                  </a:lnTo>
                  <a:lnTo>
                    <a:pt x="112" y="176"/>
                  </a:lnTo>
                  <a:lnTo>
                    <a:pt x="114" y="174"/>
                  </a:lnTo>
                  <a:lnTo>
                    <a:pt x="114" y="174"/>
                  </a:lnTo>
                  <a:lnTo>
                    <a:pt x="114" y="172"/>
                  </a:lnTo>
                  <a:lnTo>
                    <a:pt x="114" y="172"/>
                  </a:lnTo>
                  <a:lnTo>
                    <a:pt x="116" y="172"/>
                  </a:lnTo>
                  <a:lnTo>
                    <a:pt x="116" y="172"/>
                  </a:lnTo>
                  <a:lnTo>
                    <a:pt x="116" y="170"/>
                  </a:lnTo>
                  <a:lnTo>
                    <a:pt x="116" y="170"/>
                  </a:lnTo>
                  <a:lnTo>
                    <a:pt x="118" y="170"/>
                  </a:lnTo>
                  <a:lnTo>
                    <a:pt x="118" y="170"/>
                  </a:lnTo>
                  <a:lnTo>
                    <a:pt x="120" y="168"/>
                  </a:lnTo>
                  <a:lnTo>
                    <a:pt x="120" y="168"/>
                  </a:lnTo>
                  <a:lnTo>
                    <a:pt x="120" y="166"/>
                  </a:lnTo>
                  <a:lnTo>
                    <a:pt x="120" y="166"/>
                  </a:lnTo>
                  <a:lnTo>
                    <a:pt x="120" y="164"/>
                  </a:lnTo>
                  <a:lnTo>
                    <a:pt x="120" y="164"/>
                  </a:lnTo>
                  <a:lnTo>
                    <a:pt x="122" y="164"/>
                  </a:lnTo>
                  <a:lnTo>
                    <a:pt x="122" y="164"/>
                  </a:lnTo>
                  <a:lnTo>
                    <a:pt x="124" y="162"/>
                  </a:lnTo>
                  <a:lnTo>
                    <a:pt x="124" y="160"/>
                  </a:lnTo>
                  <a:lnTo>
                    <a:pt x="124" y="160"/>
                  </a:lnTo>
                  <a:lnTo>
                    <a:pt x="124" y="158"/>
                  </a:lnTo>
                  <a:lnTo>
                    <a:pt x="124" y="158"/>
                  </a:lnTo>
                  <a:lnTo>
                    <a:pt x="124" y="156"/>
                  </a:lnTo>
                  <a:lnTo>
                    <a:pt x="124" y="156"/>
                  </a:lnTo>
                  <a:lnTo>
                    <a:pt x="128" y="154"/>
                  </a:lnTo>
                  <a:lnTo>
                    <a:pt x="128" y="154"/>
                  </a:lnTo>
                  <a:lnTo>
                    <a:pt x="128" y="154"/>
                  </a:lnTo>
                  <a:lnTo>
                    <a:pt x="128" y="154"/>
                  </a:lnTo>
                  <a:lnTo>
                    <a:pt x="130" y="152"/>
                  </a:lnTo>
                  <a:lnTo>
                    <a:pt x="130" y="152"/>
                  </a:lnTo>
                  <a:lnTo>
                    <a:pt x="130" y="150"/>
                  </a:lnTo>
                  <a:lnTo>
                    <a:pt x="130" y="150"/>
                  </a:lnTo>
                  <a:lnTo>
                    <a:pt x="132" y="150"/>
                  </a:lnTo>
                  <a:lnTo>
                    <a:pt x="132" y="150"/>
                  </a:lnTo>
                  <a:lnTo>
                    <a:pt x="132" y="148"/>
                  </a:lnTo>
                  <a:lnTo>
                    <a:pt x="132" y="148"/>
                  </a:lnTo>
                  <a:lnTo>
                    <a:pt x="136" y="144"/>
                  </a:lnTo>
                  <a:lnTo>
                    <a:pt x="136" y="144"/>
                  </a:lnTo>
                  <a:lnTo>
                    <a:pt x="136" y="142"/>
                  </a:lnTo>
                  <a:lnTo>
                    <a:pt x="136" y="142"/>
                  </a:lnTo>
                  <a:lnTo>
                    <a:pt x="138" y="140"/>
                  </a:lnTo>
                  <a:lnTo>
                    <a:pt x="138" y="140"/>
                  </a:lnTo>
                  <a:lnTo>
                    <a:pt x="140" y="138"/>
                  </a:lnTo>
                  <a:lnTo>
                    <a:pt x="140" y="138"/>
                  </a:lnTo>
                  <a:lnTo>
                    <a:pt x="140" y="138"/>
                  </a:lnTo>
                  <a:lnTo>
                    <a:pt x="140" y="138"/>
                  </a:lnTo>
                  <a:lnTo>
                    <a:pt x="142" y="136"/>
                  </a:lnTo>
                  <a:lnTo>
                    <a:pt x="142" y="136"/>
                  </a:lnTo>
                  <a:lnTo>
                    <a:pt x="144" y="134"/>
                  </a:lnTo>
                  <a:lnTo>
                    <a:pt x="144" y="134"/>
                  </a:lnTo>
                  <a:lnTo>
                    <a:pt x="148" y="128"/>
                  </a:lnTo>
                  <a:lnTo>
                    <a:pt x="154" y="122"/>
                  </a:lnTo>
                  <a:lnTo>
                    <a:pt x="154" y="122"/>
                  </a:lnTo>
                  <a:lnTo>
                    <a:pt x="156" y="112"/>
                  </a:lnTo>
                  <a:lnTo>
                    <a:pt x="156" y="112"/>
                  </a:lnTo>
                  <a:lnTo>
                    <a:pt x="160" y="110"/>
                  </a:lnTo>
                  <a:lnTo>
                    <a:pt x="160" y="108"/>
                  </a:lnTo>
                  <a:lnTo>
                    <a:pt x="160" y="108"/>
                  </a:lnTo>
                  <a:lnTo>
                    <a:pt x="158" y="106"/>
                  </a:lnTo>
                  <a:lnTo>
                    <a:pt x="158" y="106"/>
                  </a:lnTo>
                  <a:lnTo>
                    <a:pt x="158" y="104"/>
                  </a:lnTo>
                  <a:lnTo>
                    <a:pt x="158" y="104"/>
                  </a:lnTo>
                  <a:lnTo>
                    <a:pt x="160" y="102"/>
                  </a:lnTo>
                  <a:lnTo>
                    <a:pt x="160" y="102"/>
                  </a:lnTo>
                  <a:lnTo>
                    <a:pt x="162" y="100"/>
                  </a:lnTo>
                  <a:lnTo>
                    <a:pt x="162" y="100"/>
                  </a:lnTo>
                  <a:lnTo>
                    <a:pt x="162" y="98"/>
                  </a:lnTo>
                  <a:lnTo>
                    <a:pt x="162" y="98"/>
                  </a:lnTo>
                  <a:lnTo>
                    <a:pt x="162" y="96"/>
                  </a:lnTo>
                  <a:lnTo>
                    <a:pt x="162" y="96"/>
                  </a:lnTo>
                  <a:lnTo>
                    <a:pt x="164" y="94"/>
                  </a:lnTo>
                  <a:lnTo>
                    <a:pt x="164" y="94"/>
                  </a:lnTo>
                  <a:lnTo>
                    <a:pt x="164" y="92"/>
                  </a:lnTo>
                  <a:lnTo>
                    <a:pt x="164" y="92"/>
                  </a:lnTo>
                  <a:lnTo>
                    <a:pt x="164" y="90"/>
                  </a:lnTo>
                  <a:lnTo>
                    <a:pt x="164" y="90"/>
                  </a:lnTo>
                  <a:lnTo>
                    <a:pt x="166" y="88"/>
                  </a:lnTo>
                  <a:lnTo>
                    <a:pt x="166" y="88"/>
                  </a:lnTo>
                  <a:lnTo>
                    <a:pt x="166" y="86"/>
                  </a:lnTo>
                  <a:lnTo>
                    <a:pt x="166" y="86"/>
                  </a:lnTo>
                  <a:lnTo>
                    <a:pt x="166" y="84"/>
                  </a:lnTo>
                  <a:lnTo>
                    <a:pt x="166" y="84"/>
                  </a:lnTo>
                  <a:lnTo>
                    <a:pt x="166" y="82"/>
                  </a:lnTo>
                  <a:lnTo>
                    <a:pt x="166" y="82"/>
                  </a:lnTo>
                  <a:lnTo>
                    <a:pt x="168" y="82"/>
                  </a:lnTo>
                  <a:lnTo>
                    <a:pt x="168" y="82"/>
                  </a:lnTo>
                  <a:lnTo>
                    <a:pt x="172" y="82"/>
                  </a:lnTo>
                  <a:lnTo>
                    <a:pt x="172" y="82"/>
                  </a:lnTo>
                  <a:lnTo>
                    <a:pt x="172" y="80"/>
                  </a:lnTo>
                  <a:lnTo>
                    <a:pt x="172" y="80"/>
                  </a:lnTo>
                  <a:lnTo>
                    <a:pt x="174" y="80"/>
                  </a:lnTo>
                  <a:lnTo>
                    <a:pt x="174" y="80"/>
                  </a:lnTo>
                  <a:lnTo>
                    <a:pt x="174" y="80"/>
                  </a:lnTo>
                  <a:lnTo>
                    <a:pt x="174" y="80"/>
                  </a:lnTo>
                  <a:lnTo>
                    <a:pt x="176" y="78"/>
                  </a:lnTo>
                  <a:lnTo>
                    <a:pt x="176" y="78"/>
                  </a:lnTo>
                  <a:lnTo>
                    <a:pt x="176" y="76"/>
                  </a:lnTo>
                  <a:lnTo>
                    <a:pt x="174" y="76"/>
                  </a:lnTo>
                  <a:lnTo>
                    <a:pt x="174" y="76"/>
                  </a:lnTo>
                  <a:lnTo>
                    <a:pt x="172" y="76"/>
                  </a:lnTo>
                  <a:lnTo>
                    <a:pt x="172" y="76"/>
                  </a:lnTo>
                  <a:lnTo>
                    <a:pt x="170" y="74"/>
                  </a:lnTo>
                  <a:lnTo>
                    <a:pt x="170" y="72"/>
                  </a:lnTo>
                  <a:lnTo>
                    <a:pt x="170" y="72"/>
                  </a:lnTo>
                  <a:lnTo>
                    <a:pt x="174" y="66"/>
                  </a:lnTo>
                  <a:lnTo>
                    <a:pt x="174" y="66"/>
                  </a:lnTo>
                  <a:lnTo>
                    <a:pt x="174" y="64"/>
                  </a:lnTo>
                  <a:lnTo>
                    <a:pt x="174" y="64"/>
                  </a:lnTo>
                  <a:lnTo>
                    <a:pt x="176" y="62"/>
                  </a:lnTo>
                  <a:lnTo>
                    <a:pt x="176" y="62"/>
                  </a:lnTo>
                  <a:lnTo>
                    <a:pt x="176" y="60"/>
                  </a:lnTo>
                  <a:lnTo>
                    <a:pt x="176" y="60"/>
                  </a:lnTo>
                  <a:lnTo>
                    <a:pt x="180" y="56"/>
                  </a:lnTo>
                  <a:lnTo>
                    <a:pt x="182" y="56"/>
                  </a:lnTo>
                  <a:lnTo>
                    <a:pt x="182" y="56"/>
                  </a:lnTo>
                  <a:lnTo>
                    <a:pt x="184" y="56"/>
                  </a:lnTo>
                  <a:lnTo>
                    <a:pt x="184" y="56"/>
                  </a:lnTo>
                  <a:lnTo>
                    <a:pt x="186" y="54"/>
                  </a:lnTo>
                  <a:lnTo>
                    <a:pt x="186" y="54"/>
                  </a:lnTo>
                  <a:lnTo>
                    <a:pt x="186" y="52"/>
                  </a:lnTo>
                  <a:lnTo>
                    <a:pt x="186" y="52"/>
                  </a:lnTo>
                  <a:lnTo>
                    <a:pt x="186" y="50"/>
                  </a:lnTo>
                  <a:lnTo>
                    <a:pt x="186" y="50"/>
                  </a:lnTo>
                  <a:lnTo>
                    <a:pt x="180" y="50"/>
                  </a:lnTo>
                  <a:lnTo>
                    <a:pt x="180" y="50"/>
                  </a:lnTo>
                  <a:lnTo>
                    <a:pt x="180" y="48"/>
                  </a:lnTo>
                  <a:lnTo>
                    <a:pt x="180" y="48"/>
                  </a:lnTo>
                  <a:lnTo>
                    <a:pt x="180" y="44"/>
                  </a:lnTo>
                  <a:lnTo>
                    <a:pt x="180" y="44"/>
                  </a:lnTo>
                  <a:lnTo>
                    <a:pt x="182" y="42"/>
                  </a:lnTo>
                  <a:lnTo>
                    <a:pt x="182" y="42"/>
                  </a:lnTo>
                  <a:lnTo>
                    <a:pt x="182" y="40"/>
                  </a:lnTo>
                  <a:lnTo>
                    <a:pt x="182" y="40"/>
                  </a:lnTo>
                  <a:lnTo>
                    <a:pt x="182" y="38"/>
                  </a:lnTo>
                  <a:lnTo>
                    <a:pt x="182" y="38"/>
                  </a:lnTo>
                  <a:lnTo>
                    <a:pt x="182" y="38"/>
                  </a:lnTo>
                  <a:lnTo>
                    <a:pt x="182" y="38"/>
                  </a:lnTo>
                  <a:lnTo>
                    <a:pt x="184" y="34"/>
                  </a:lnTo>
                  <a:lnTo>
                    <a:pt x="184" y="34"/>
                  </a:lnTo>
                  <a:lnTo>
                    <a:pt x="184" y="34"/>
                  </a:lnTo>
                  <a:lnTo>
                    <a:pt x="184" y="34"/>
                  </a:lnTo>
                  <a:lnTo>
                    <a:pt x="186" y="32"/>
                  </a:lnTo>
                  <a:lnTo>
                    <a:pt x="186" y="32"/>
                  </a:lnTo>
                  <a:lnTo>
                    <a:pt x="188" y="32"/>
                  </a:lnTo>
                  <a:lnTo>
                    <a:pt x="188" y="32"/>
                  </a:lnTo>
                  <a:lnTo>
                    <a:pt x="188" y="30"/>
                  </a:lnTo>
                  <a:lnTo>
                    <a:pt x="188" y="30"/>
                  </a:lnTo>
                  <a:lnTo>
                    <a:pt x="190" y="28"/>
                  </a:lnTo>
                  <a:lnTo>
                    <a:pt x="190" y="28"/>
                  </a:lnTo>
                  <a:lnTo>
                    <a:pt x="190" y="26"/>
                  </a:lnTo>
                  <a:lnTo>
                    <a:pt x="190" y="26"/>
                  </a:lnTo>
                  <a:lnTo>
                    <a:pt x="190" y="24"/>
                  </a:lnTo>
                  <a:lnTo>
                    <a:pt x="190" y="24"/>
                  </a:lnTo>
                  <a:lnTo>
                    <a:pt x="192" y="22"/>
                  </a:lnTo>
                  <a:lnTo>
                    <a:pt x="192" y="22"/>
                  </a:lnTo>
                  <a:lnTo>
                    <a:pt x="192" y="20"/>
                  </a:lnTo>
                  <a:lnTo>
                    <a:pt x="192" y="20"/>
                  </a:lnTo>
                  <a:lnTo>
                    <a:pt x="192" y="18"/>
                  </a:lnTo>
                  <a:lnTo>
                    <a:pt x="192" y="18"/>
                  </a:lnTo>
                  <a:lnTo>
                    <a:pt x="192" y="16"/>
                  </a:lnTo>
                  <a:lnTo>
                    <a:pt x="192" y="16"/>
                  </a:lnTo>
                  <a:lnTo>
                    <a:pt x="192" y="14"/>
                  </a:lnTo>
                  <a:lnTo>
                    <a:pt x="192" y="14"/>
                  </a:lnTo>
                  <a:lnTo>
                    <a:pt x="192" y="14"/>
                  </a:lnTo>
                  <a:lnTo>
                    <a:pt x="192" y="14"/>
                  </a:lnTo>
                  <a:lnTo>
                    <a:pt x="194" y="10"/>
                  </a:lnTo>
                  <a:lnTo>
                    <a:pt x="192" y="10"/>
                  </a:lnTo>
                  <a:lnTo>
                    <a:pt x="192" y="10"/>
                  </a:lnTo>
                  <a:lnTo>
                    <a:pt x="192" y="8"/>
                  </a:lnTo>
                  <a:lnTo>
                    <a:pt x="192" y="8"/>
                  </a:lnTo>
                  <a:lnTo>
                    <a:pt x="192" y="6"/>
                  </a:lnTo>
                  <a:lnTo>
                    <a:pt x="192" y="6"/>
                  </a:lnTo>
                  <a:lnTo>
                    <a:pt x="190" y="4"/>
                  </a:lnTo>
                  <a:lnTo>
                    <a:pt x="190" y="4"/>
                  </a:lnTo>
                  <a:lnTo>
                    <a:pt x="190" y="4"/>
                  </a:lnTo>
                  <a:lnTo>
                    <a:pt x="190" y="4"/>
                  </a:lnTo>
                  <a:lnTo>
                    <a:pt x="188" y="2"/>
                  </a:lnTo>
                  <a:lnTo>
                    <a:pt x="188" y="2"/>
                  </a:lnTo>
                  <a:lnTo>
                    <a:pt x="188" y="2"/>
                  </a:lnTo>
                  <a:lnTo>
                    <a:pt x="188" y="2"/>
                  </a:lnTo>
                  <a:lnTo>
                    <a:pt x="184" y="0"/>
                  </a:lnTo>
                  <a:lnTo>
                    <a:pt x="184" y="0"/>
                  </a:lnTo>
                  <a:lnTo>
                    <a:pt x="182" y="2"/>
                  </a:lnTo>
                  <a:lnTo>
                    <a:pt x="182" y="2"/>
                  </a:lnTo>
                  <a:lnTo>
                    <a:pt x="180" y="2"/>
                  </a:lnTo>
                  <a:lnTo>
                    <a:pt x="180" y="2"/>
                  </a:lnTo>
                  <a:lnTo>
                    <a:pt x="178" y="4"/>
                  </a:lnTo>
                  <a:lnTo>
                    <a:pt x="178" y="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42"/>
            <p:cNvSpPr>
              <a:spLocks/>
            </p:cNvSpPr>
            <p:nvPr/>
          </p:nvSpPr>
          <p:spPr bwMode="auto">
            <a:xfrm>
              <a:off x="10662261" y="2780086"/>
              <a:ext cx="771993" cy="1130018"/>
            </a:xfrm>
            <a:custGeom>
              <a:avLst/>
              <a:gdLst>
                <a:gd name="T0" fmla="*/ 74 w 414"/>
                <a:gd name="T1" fmla="*/ 80 h 606"/>
                <a:gd name="T2" fmla="*/ 26 w 414"/>
                <a:gd name="T3" fmla="*/ 20 h 606"/>
                <a:gd name="T4" fmla="*/ 14 w 414"/>
                <a:gd name="T5" fmla="*/ 14 h 606"/>
                <a:gd name="T6" fmla="*/ 4 w 414"/>
                <a:gd name="T7" fmla="*/ 10 h 606"/>
                <a:gd name="T8" fmla="*/ 14 w 414"/>
                <a:gd name="T9" fmla="*/ 36 h 606"/>
                <a:gd name="T10" fmla="*/ 20 w 414"/>
                <a:gd name="T11" fmla="*/ 52 h 606"/>
                <a:gd name="T12" fmla="*/ 22 w 414"/>
                <a:gd name="T13" fmla="*/ 74 h 606"/>
                <a:gd name="T14" fmla="*/ 24 w 414"/>
                <a:gd name="T15" fmla="*/ 94 h 606"/>
                <a:gd name="T16" fmla="*/ 28 w 414"/>
                <a:gd name="T17" fmla="*/ 114 h 606"/>
                <a:gd name="T18" fmla="*/ 30 w 414"/>
                <a:gd name="T19" fmla="*/ 130 h 606"/>
                <a:gd name="T20" fmla="*/ 32 w 414"/>
                <a:gd name="T21" fmla="*/ 156 h 606"/>
                <a:gd name="T22" fmla="*/ 38 w 414"/>
                <a:gd name="T23" fmla="*/ 178 h 606"/>
                <a:gd name="T24" fmla="*/ 40 w 414"/>
                <a:gd name="T25" fmla="*/ 198 h 606"/>
                <a:gd name="T26" fmla="*/ 40 w 414"/>
                <a:gd name="T27" fmla="*/ 218 h 606"/>
                <a:gd name="T28" fmla="*/ 44 w 414"/>
                <a:gd name="T29" fmla="*/ 238 h 606"/>
                <a:gd name="T30" fmla="*/ 52 w 414"/>
                <a:gd name="T31" fmla="*/ 270 h 606"/>
                <a:gd name="T32" fmla="*/ 54 w 414"/>
                <a:gd name="T33" fmla="*/ 288 h 606"/>
                <a:gd name="T34" fmla="*/ 58 w 414"/>
                <a:gd name="T35" fmla="*/ 310 h 606"/>
                <a:gd name="T36" fmla="*/ 64 w 414"/>
                <a:gd name="T37" fmla="*/ 326 h 606"/>
                <a:gd name="T38" fmla="*/ 68 w 414"/>
                <a:gd name="T39" fmla="*/ 348 h 606"/>
                <a:gd name="T40" fmla="*/ 74 w 414"/>
                <a:gd name="T41" fmla="*/ 372 h 606"/>
                <a:gd name="T42" fmla="*/ 88 w 414"/>
                <a:gd name="T43" fmla="*/ 398 h 606"/>
                <a:gd name="T44" fmla="*/ 96 w 414"/>
                <a:gd name="T45" fmla="*/ 420 h 606"/>
                <a:gd name="T46" fmla="*/ 102 w 414"/>
                <a:gd name="T47" fmla="*/ 436 h 606"/>
                <a:gd name="T48" fmla="*/ 118 w 414"/>
                <a:gd name="T49" fmla="*/ 460 h 606"/>
                <a:gd name="T50" fmla="*/ 136 w 414"/>
                <a:gd name="T51" fmla="*/ 488 h 606"/>
                <a:gd name="T52" fmla="*/ 146 w 414"/>
                <a:gd name="T53" fmla="*/ 506 h 606"/>
                <a:gd name="T54" fmla="*/ 156 w 414"/>
                <a:gd name="T55" fmla="*/ 522 h 606"/>
                <a:gd name="T56" fmla="*/ 176 w 414"/>
                <a:gd name="T57" fmla="*/ 544 h 606"/>
                <a:gd name="T58" fmla="*/ 190 w 414"/>
                <a:gd name="T59" fmla="*/ 558 h 606"/>
                <a:gd name="T60" fmla="*/ 216 w 414"/>
                <a:gd name="T61" fmla="*/ 580 h 606"/>
                <a:gd name="T62" fmla="*/ 234 w 414"/>
                <a:gd name="T63" fmla="*/ 592 h 606"/>
                <a:gd name="T64" fmla="*/ 256 w 414"/>
                <a:gd name="T65" fmla="*/ 600 h 606"/>
                <a:gd name="T66" fmla="*/ 270 w 414"/>
                <a:gd name="T67" fmla="*/ 606 h 606"/>
                <a:gd name="T68" fmla="*/ 296 w 414"/>
                <a:gd name="T69" fmla="*/ 604 h 606"/>
                <a:gd name="T70" fmla="*/ 316 w 414"/>
                <a:gd name="T71" fmla="*/ 600 h 606"/>
                <a:gd name="T72" fmla="*/ 342 w 414"/>
                <a:gd name="T73" fmla="*/ 592 h 606"/>
                <a:gd name="T74" fmla="*/ 364 w 414"/>
                <a:gd name="T75" fmla="*/ 586 h 606"/>
                <a:gd name="T76" fmla="*/ 382 w 414"/>
                <a:gd name="T77" fmla="*/ 578 h 606"/>
                <a:gd name="T78" fmla="*/ 390 w 414"/>
                <a:gd name="T79" fmla="*/ 572 h 606"/>
                <a:gd name="T80" fmla="*/ 398 w 414"/>
                <a:gd name="T81" fmla="*/ 564 h 606"/>
                <a:gd name="T82" fmla="*/ 412 w 414"/>
                <a:gd name="T83" fmla="*/ 560 h 606"/>
                <a:gd name="T84" fmla="*/ 384 w 414"/>
                <a:gd name="T85" fmla="*/ 552 h 606"/>
                <a:gd name="T86" fmla="*/ 360 w 414"/>
                <a:gd name="T87" fmla="*/ 546 h 606"/>
                <a:gd name="T88" fmla="*/ 344 w 414"/>
                <a:gd name="T89" fmla="*/ 540 h 606"/>
                <a:gd name="T90" fmla="*/ 330 w 414"/>
                <a:gd name="T91" fmla="*/ 528 h 606"/>
                <a:gd name="T92" fmla="*/ 298 w 414"/>
                <a:gd name="T93" fmla="*/ 506 h 606"/>
                <a:gd name="T94" fmla="*/ 274 w 414"/>
                <a:gd name="T95" fmla="*/ 478 h 606"/>
                <a:gd name="T96" fmla="*/ 264 w 414"/>
                <a:gd name="T97" fmla="*/ 464 h 606"/>
                <a:gd name="T98" fmla="*/ 246 w 414"/>
                <a:gd name="T99" fmla="*/ 436 h 606"/>
                <a:gd name="T100" fmla="*/ 228 w 414"/>
                <a:gd name="T101" fmla="*/ 410 h 606"/>
                <a:gd name="T102" fmla="*/ 190 w 414"/>
                <a:gd name="T103" fmla="*/ 346 h 606"/>
                <a:gd name="T104" fmla="*/ 180 w 414"/>
                <a:gd name="T105" fmla="*/ 322 h 606"/>
                <a:gd name="T106" fmla="*/ 166 w 414"/>
                <a:gd name="T107" fmla="*/ 294 h 606"/>
                <a:gd name="T108" fmla="*/ 152 w 414"/>
                <a:gd name="T109" fmla="*/ 264 h 606"/>
                <a:gd name="T110" fmla="*/ 136 w 414"/>
                <a:gd name="T111" fmla="*/ 230 h 606"/>
                <a:gd name="T112" fmla="*/ 120 w 414"/>
                <a:gd name="T113" fmla="*/ 190 h 606"/>
                <a:gd name="T114" fmla="*/ 116 w 414"/>
                <a:gd name="T115" fmla="*/ 172 h 606"/>
                <a:gd name="T116" fmla="*/ 112 w 414"/>
                <a:gd name="T117" fmla="*/ 162 h 606"/>
                <a:gd name="T118" fmla="*/ 100 w 414"/>
                <a:gd name="T119" fmla="*/ 134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4" h="606">
                  <a:moveTo>
                    <a:pt x="90" y="116"/>
                  </a:moveTo>
                  <a:lnTo>
                    <a:pt x="90" y="116"/>
                  </a:lnTo>
                  <a:lnTo>
                    <a:pt x="90" y="114"/>
                  </a:lnTo>
                  <a:lnTo>
                    <a:pt x="90" y="114"/>
                  </a:lnTo>
                  <a:lnTo>
                    <a:pt x="88" y="110"/>
                  </a:lnTo>
                  <a:lnTo>
                    <a:pt x="88" y="106"/>
                  </a:lnTo>
                  <a:lnTo>
                    <a:pt x="88" y="106"/>
                  </a:lnTo>
                  <a:lnTo>
                    <a:pt x="90" y="106"/>
                  </a:lnTo>
                  <a:lnTo>
                    <a:pt x="90" y="106"/>
                  </a:lnTo>
                  <a:lnTo>
                    <a:pt x="90" y="102"/>
                  </a:lnTo>
                  <a:lnTo>
                    <a:pt x="88" y="102"/>
                  </a:lnTo>
                  <a:lnTo>
                    <a:pt x="88" y="102"/>
                  </a:lnTo>
                  <a:lnTo>
                    <a:pt x="88" y="102"/>
                  </a:lnTo>
                  <a:lnTo>
                    <a:pt x="88" y="102"/>
                  </a:lnTo>
                  <a:lnTo>
                    <a:pt x="82" y="90"/>
                  </a:lnTo>
                  <a:lnTo>
                    <a:pt x="74" y="80"/>
                  </a:lnTo>
                  <a:lnTo>
                    <a:pt x="74" y="80"/>
                  </a:lnTo>
                  <a:lnTo>
                    <a:pt x="74" y="80"/>
                  </a:lnTo>
                  <a:lnTo>
                    <a:pt x="74" y="80"/>
                  </a:lnTo>
                  <a:lnTo>
                    <a:pt x="74" y="78"/>
                  </a:lnTo>
                  <a:lnTo>
                    <a:pt x="74" y="78"/>
                  </a:lnTo>
                  <a:lnTo>
                    <a:pt x="72" y="76"/>
                  </a:lnTo>
                  <a:lnTo>
                    <a:pt x="72" y="76"/>
                  </a:lnTo>
                  <a:lnTo>
                    <a:pt x="60" y="62"/>
                  </a:lnTo>
                  <a:lnTo>
                    <a:pt x="52" y="46"/>
                  </a:lnTo>
                  <a:lnTo>
                    <a:pt x="42" y="32"/>
                  </a:lnTo>
                  <a:lnTo>
                    <a:pt x="32" y="18"/>
                  </a:lnTo>
                  <a:lnTo>
                    <a:pt x="32" y="18"/>
                  </a:lnTo>
                  <a:lnTo>
                    <a:pt x="32" y="16"/>
                  </a:lnTo>
                  <a:lnTo>
                    <a:pt x="32" y="16"/>
                  </a:lnTo>
                  <a:lnTo>
                    <a:pt x="30" y="16"/>
                  </a:lnTo>
                  <a:lnTo>
                    <a:pt x="28" y="18"/>
                  </a:lnTo>
                  <a:lnTo>
                    <a:pt x="28" y="18"/>
                  </a:lnTo>
                  <a:lnTo>
                    <a:pt x="28" y="18"/>
                  </a:lnTo>
                  <a:lnTo>
                    <a:pt x="28" y="18"/>
                  </a:lnTo>
                  <a:lnTo>
                    <a:pt x="26" y="20"/>
                  </a:lnTo>
                  <a:lnTo>
                    <a:pt x="26" y="20"/>
                  </a:lnTo>
                  <a:lnTo>
                    <a:pt x="26" y="20"/>
                  </a:lnTo>
                  <a:lnTo>
                    <a:pt x="24" y="20"/>
                  </a:lnTo>
                  <a:lnTo>
                    <a:pt x="24" y="20"/>
                  </a:lnTo>
                  <a:lnTo>
                    <a:pt x="22" y="18"/>
                  </a:lnTo>
                  <a:lnTo>
                    <a:pt x="22" y="18"/>
                  </a:lnTo>
                  <a:lnTo>
                    <a:pt x="20" y="18"/>
                  </a:lnTo>
                  <a:lnTo>
                    <a:pt x="18" y="20"/>
                  </a:lnTo>
                  <a:lnTo>
                    <a:pt x="18" y="20"/>
                  </a:lnTo>
                  <a:lnTo>
                    <a:pt x="18" y="20"/>
                  </a:lnTo>
                  <a:lnTo>
                    <a:pt x="16" y="20"/>
                  </a:lnTo>
                  <a:lnTo>
                    <a:pt x="16" y="20"/>
                  </a:lnTo>
                  <a:lnTo>
                    <a:pt x="16" y="18"/>
                  </a:lnTo>
                  <a:lnTo>
                    <a:pt x="16" y="18"/>
                  </a:lnTo>
                  <a:lnTo>
                    <a:pt x="14" y="16"/>
                  </a:lnTo>
                  <a:lnTo>
                    <a:pt x="14" y="16"/>
                  </a:lnTo>
                  <a:lnTo>
                    <a:pt x="14" y="14"/>
                  </a:lnTo>
                  <a:lnTo>
                    <a:pt x="14" y="14"/>
                  </a:lnTo>
                  <a:lnTo>
                    <a:pt x="6" y="2"/>
                  </a:lnTo>
                  <a:lnTo>
                    <a:pt x="6" y="2"/>
                  </a:lnTo>
                  <a:lnTo>
                    <a:pt x="6" y="2"/>
                  </a:lnTo>
                  <a:lnTo>
                    <a:pt x="6" y="2"/>
                  </a:lnTo>
                  <a:lnTo>
                    <a:pt x="2" y="0"/>
                  </a:lnTo>
                  <a:lnTo>
                    <a:pt x="2" y="0"/>
                  </a:lnTo>
                  <a:lnTo>
                    <a:pt x="2" y="2"/>
                  </a:lnTo>
                  <a:lnTo>
                    <a:pt x="0" y="2"/>
                  </a:lnTo>
                  <a:lnTo>
                    <a:pt x="0" y="2"/>
                  </a:lnTo>
                  <a:lnTo>
                    <a:pt x="0" y="4"/>
                  </a:lnTo>
                  <a:lnTo>
                    <a:pt x="0" y="4"/>
                  </a:lnTo>
                  <a:lnTo>
                    <a:pt x="0" y="6"/>
                  </a:lnTo>
                  <a:lnTo>
                    <a:pt x="0" y="6"/>
                  </a:lnTo>
                  <a:lnTo>
                    <a:pt x="2" y="10"/>
                  </a:lnTo>
                  <a:lnTo>
                    <a:pt x="2" y="10"/>
                  </a:lnTo>
                  <a:lnTo>
                    <a:pt x="2" y="10"/>
                  </a:lnTo>
                  <a:lnTo>
                    <a:pt x="2" y="10"/>
                  </a:lnTo>
                  <a:lnTo>
                    <a:pt x="4" y="10"/>
                  </a:lnTo>
                  <a:lnTo>
                    <a:pt x="4" y="12"/>
                  </a:lnTo>
                  <a:lnTo>
                    <a:pt x="4" y="12"/>
                  </a:lnTo>
                  <a:lnTo>
                    <a:pt x="4" y="14"/>
                  </a:lnTo>
                  <a:lnTo>
                    <a:pt x="4" y="14"/>
                  </a:lnTo>
                  <a:lnTo>
                    <a:pt x="6" y="18"/>
                  </a:lnTo>
                  <a:lnTo>
                    <a:pt x="6" y="18"/>
                  </a:lnTo>
                  <a:lnTo>
                    <a:pt x="6" y="18"/>
                  </a:lnTo>
                  <a:lnTo>
                    <a:pt x="6" y="18"/>
                  </a:lnTo>
                  <a:lnTo>
                    <a:pt x="10" y="20"/>
                  </a:lnTo>
                  <a:lnTo>
                    <a:pt x="10" y="22"/>
                  </a:lnTo>
                  <a:lnTo>
                    <a:pt x="10" y="26"/>
                  </a:lnTo>
                  <a:lnTo>
                    <a:pt x="12" y="30"/>
                  </a:lnTo>
                  <a:lnTo>
                    <a:pt x="12" y="30"/>
                  </a:lnTo>
                  <a:lnTo>
                    <a:pt x="12" y="32"/>
                  </a:lnTo>
                  <a:lnTo>
                    <a:pt x="12" y="32"/>
                  </a:lnTo>
                  <a:lnTo>
                    <a:pt x="12" y="34"/>
                  </a:lnTo>
                  <a:lnTo>
                    <a:pt x="12" y="34"/>
                  </a:lnTo>
                  <a:lnTo>
                    <a:pt x="14" y="36"/>
                  </a:lnTo>
                  <a:lnTo>
                    <a:pt x="14" y="36"/>
                  </a:lnTo>
                  <a:lnTo>
                    <a:pt x="16" y="36"/>
                  </a:lnTo>
                  <a:lnTo>
                    <a:pt x="16" y="38"/>
                  </a:lnTo>
                  <a:lnTo>
                    <a:pt x="14" y="38"/>
                  </a:lnTo>
                  <a:lnTo>
                    <a:pt x="16" y="40"/>
                  </a:lnTo>
                  <a:lnTo>
                    <a:pt x="16" y="40"/>
                  </a:lnTo>
                  <a:lnTo>
                    <a:pt x="16" y="40"/>
                  </a:lnTo>
                  <a:lnTo>
                    <a:pt x="16" y="40"/>
                  </a:lnTo>
                  <a:lnTo>
                    <a:pt x="16" y="44"/>
                  </a:lnTo>
                  <a:lnTo>
                    <a:pt x="16" y="44"/>
                  </a:lnTo>
                  <a:lnTo>
                    <a:pt x="18" y="46"/>
                  </a:lnTo>
                  <a:lnTo>
                    <a:pt x="18" y="46"/>
                  </a:lnTo>
                  <a:lnTo>
                    <a:pt x="18" y="48"/>
                  </a:lnTo>
                  <a:lnTo>
                    <a:pt x="18" y="48"/>
                  </a:lnTo>
                  <a:lnTo>
                    <a:pt x="18" y="52"/>
                  </a:lnTo>
                  <a:lnTo>
                    <a:pt x="18" y="52"/>
                  </a:lnTo>
                  <a:lnTo>
                    <a:pt x="20" y="52"/>
                  </a:lnTo>
                  <a:lnTo>
                    <a:pt x="20" y="52"/>
                  </a:lnTo>
                  <a:lnTo>
                    <a:pt x="20" y="54"/>
                  </a:lnTo>
                  <a:lnTo>
                    <a:pt x="20" y="56"/>
                  </a:lnTo>
                  <a:lnTo>
                    <a:pt x="20" y="56"/>
                  </a:lnTo>
                  <a:lnTo>
                    <a:pt x="22" y="56"/>
                  </a:lnTo>
                  <a:lnTo>
                    <a:pt x="22" y="56"/>
                  </a:lnTo>
                  <a:lnTo>
                    <a:pt x="22" y="58"/>
                  </a:lnTo>
                  <a:lnTo>
                    <a:pt x="22" y="58"/>
                  </a:lnTo>
                  <a:lnTo>
                    <a:pt x="22" y="60"/>
                  </a:lnTo>
                  <a:lnTo>
                    <a:pt x="22" y="60"/>
                  </a:lnTo>
                  <a:lnTo>
                    <a:pt x="22" y="62"/>
                  </a:lnTo>
                  <a:lnTo>
                    <a:pt x="22" y="62"/>
                  </a:lnTo>
                  <a:lnTo>
                    <a:pt x="22" y="66"/>
                  </a:lnTo>
                  <a:lnTo>
                    <a:pt x="22" y="66"/>
                  </a:lnTo>
                  <a:lnTo>
                    <a:pt x="22" y="68"/>
                  </a:lnTo>
                  <a:lnTo>
                    <a:pt x="22" y="68"/>
                  </a:lnTo>
                  <a:lnTo>
                    <a:pt x="22" y="70"/>
                  </a:lnTo>
                  <a:lnTo>
                    <a:pt x="22" y="70"/>
                  </a:lnTo>
                  <a:lnTo>
                    <a:pt x="22" y="74"/>
                  </a:lnTo>
                  <a:lnTo>
                    <a:pt x="22" y="74"/>
                  </a:lnTo>
                  <a:lnTo>
                    <a:pt x="22" y="78"/>
                  </a:lnTo>
                  <a:lnTo>
                    <a:pt x="22" y="78"/>
                  </a:lnTo>
                  <a:lnTo>
                    <a:pt x="22" y="78"/>
                  </a:lnTo>
                  <a:lnTo>
                    <a:pt x="22" y="78"/>
                  </a:lnTo>
                  <a:lnTo>
                    <a:pt x="22" y="78"/>
                  </a:lnTo>
                  <a:lnTo>
                    <a:pt x="24" y="78"/>
                  </a:lnTo>
                  <a:lnTo>
                    <a:pt x="24" y="78"/>
                  </a:lnTo>
                  <a:lnTo>
                    <a:pt x="28" y="80"/>
                  </a:lnTo>
                  <a:lnTo>
                    <a:pt x="26" y="84"/>
                  </a:lnTo>
                  <a:lnTo>
                    <a:pt x="26" y="86"/>
                  </a:lnTo>
                  <a:lnTo>
                    <a:pt x="26" y="90"/>
                  </a:lnTo>
                  <a:lnTo>
                    <a:pt x="26" y="90"/>
                  </a:lnTo>
                  <a:lnTo>
                    <a:pt x="26" y="90"/>
                  </a:lnTo>
                  <a:lnTo>
                    <a:pt x="26" y="90"/>
                  </a:lnTo>
                  <a:lnTo>
                    <a:pt x="26" y="92"/>
                  </a:lnTo>
                  <a:lnTo>
                    <a:pt x="26" y="94"/>
                  </a:lnTo>
                  <a:lnTo>
                    <a:pt x="24" y="94"/>
                  </a:lnTo>
                  <a:lnTo>
                    <a:pt x="24" y="94"/>
                  </a:lnTo>
                  <a:lnTo>
                    <a:pt x="24" y="96"/>
                  </a:lnTo>
                  <a:lnTo>
                    <a:pt x="26" y="98"/>
                  </a:lnTo>
                  <a:lnTo>
                    <a:pt x="26" y="98"/>
                  </a:lnTo>
                  <a:lnTo>
                    <a:pt x="26" y="98"/>
                  </a:lnTo>
                  <a:lnTo>
                    <a:pt x="26" y="98"/>
                  </a:lnTo>
                  <a:lnTo>
                    <a:pt x="28" y="98"/>
                  </a:lnTo>
                  <a:lnTo>
                    <a:pt x="28" y="100"/>
                  </a:lnTo>
                  <a:lnTo>
                    <a:pt x="28" y="104"/>
                  </a:lnTo>
                  <a:lnTo>
                    <a:pt x="28" y="104"/>
                  </a:lnTo>
                  <a:lnTo>
                    <a:pt x="28" y="104"/>
                  </a:lnTo>
                  <a:lnTo>
                    <a:pt x="26" y="106"/>
                  </a:lnTo>
                  <a:lnTo>
                    <a:pt x="26" y="106"/>
                  </a:lnTo>
                  <a:lnTo>
                    <a:pt x="24" y="106"/>
                  </a:lnTo>
                  <a:lnTo>
                    <a:pt x="26" y="108"/>
                  </a:lnTo>
                  <a:lnTo>
                    <a:pt x="28" y="112"/>
                  </a:lnTo>
                  <a:lnTo>
                    <a:pt x="28" y="112"/>
                  </a:lnTo>
                  <a:lnTo>
                    <a:pt x="28" y="114"/>
                  </a:lnTo>
                  <a:lnTo>
                    <a:pt x="28" y="114"/>
                  </a:lnTo>
                  <a:lnTo>
                    <a:pt x="28" y="114"/>
                  </a:lnTo>
                  <a:lnTo>
                    <a:pt x="28" y="116"/>
                  </a:lnTo>
                  <a:lnTo>
                    <a:pt x="28" y="116"/>
                  </a:lnTo>
                  <a:lnTo>
                    <a:pt x="26" y="120"/>
                  </a:lnTo>
                  <a:lnTo>
                    <a:pt x="26" y="122"/>
                  </a:lnTo>
                  <a:lnTo>
                    <a:pt x="26" y="122"/>
                  </a:lnTo>
                  <a:lnTo>
                    <a:pt x="26" y="124"/>
                  </a:lnTo>
                  <a:lnTo>
                    <a:pt x="26" y="126"/>
                  </a:lnTo>
                  <a:lnTo>
                    <a:pt x="26" y="126"/>
                  </a:lnTo>
                  <a:lnTo>
                    <a:pt x="28" y="126"/>
                  </a:lnTo>
                  <a:lnTo>
                    <a:pt x="28" y="126"/>
                  </a:lnTo>
                  <a:lnTo>
                    <a:pt x="28" y="128"/>
                  </a:lnTo>
                  <a:lnTo>
                    <a:pt x="28" y="128"/>
                  </a:lnTo>
                  <a:lnTo>
                    <a:pt x="30" y="128"/>
                  </a:lnTo>
                  <a:lnTo>
                    <a:pt x="30" y="128"/>
                  </a:lnTo>
                  <a:lnTo>
                    <a:pt x="30" y="130"/>
                  </a:lnTo>
                  <a:lnTo>
                    <a:pt x="30" y="130"/>
                  </a:lnTo>
                  <a:lnTo>
                    <a:pt x="30" y="130"/>
                  </a:lnTo>
                  <a:lnTo>
                    <a:pt x="30" y="132"/>
                  </a:lnTo>
                  <a:lnTo>
                    <a:pt x="30" y="132"/>
                  </a:lnTo>
                  <a:lnTo>
                    <a:pt x="30" y="138"/>
                  </a:lnTo>
                  <a:lnTo>
                    <a:pt x="32" y="142"/>
                  </a:lnTo>
                  <a:lnTo>
                    <a:pt x="32" y="142"/>
                  </a:lnTo>
                  <a:lnTo>
                    <a:pt x="32" y="144"/>
                  </a:lnTo>
                  <a:lnTo>
                    <a:pt x="32" y="144"/>
                  </a:lnTo>
                  <a:lnTo>
                    <a:pt x="32" y="146"/>
                  </a:lnTo>
                  <a:lnTo>
                    <a:pt x="32" y="146"/>
                  </a:lnTo>
                  <a:lnTo>
                    <a:pt x="32" y="146"/>
                  </a:lnTo>
                  <a:lnTo>
                    <a:pt x="32" y="146"/>
                  </a:lnTo>
                  <a:lnTo>
                    <a:pt x="32" y="148"/>
                  </a:lnTo>
                  <a:lnTo>
                    <a:pt x="32" y="148"/>
                  </a:lnTo>
                  <a:lnTo>
                    <a:pt x="30" y="150"/>
                  </a:lnTo>
                  <a:lnTo>
                    <a:pt x="30" y="150"/>
                  </a:lnTo>
                  <a:lnTo>
                    <a:pt x="30" y="152"/>
                  </a:lnTo>
                  <a:lnTo>
                    <a:pt x="32" y="156"/>
                  </a:lnTo>
                  <a:lnTo>
                    <a:pt x="32" y="156"/>
                  </a:lnTo>
                  <a:lnTo>
                    <a:pt x="34" y="156"/>
                  </a:lnTo>
                  <a:lnTo>
                    <a:pt x="34" y="156"/>
                  </a:lnTo>
                  <a:lnTo>
                    <a:pt x="34" y="156"/>
                  </a:lnTo>
                  <a:lnTo>
                    <a:pt x="36" y="158"/>
                  </a:lnTo>
                  <a:lnTo>
                    <a:pt x="36" y="158"/>
                  </a:lnTo>
                  <a:lnTo>
                    <a:pt x="38" y="164"/>
                  </a:lnTo>
                  <a:lnTo>
                    <a:pt x="36" y="168"/>
                  </a:lnTo>
                  <a:lnTo>
                    <a:pt x="34" y="170"/>
                  </a:lnTo>
                  <a:lnTo>
                    <a:pt x="34" y="170"/>
                  </a:lnTo>
                  <a:lnTo>
                    <a:pt x="34" y="172"/>
                  </a:lnTo>
                  <a:lnTo>
                    <a:pt x="34" y="174"/>
                  </a:lnTo>
                  <a:lnTo>
                    <a:pt x="34" y="174"/>
                  </a:lnTo>
                  <a:lnTo>
                    <a:pt x="36" y="174"/>
                  </a:lnTo>
                  <a:lnTo>
                    <a:pt x="36" y="174"/>
                  </a:lnTo>
                  <a:lnTo>
                    <a:pt x="38" y="176"/>
                  </a:lnTo>
                  <a:lnTo>
                    <a:pt x="38" y="176"/>
                  </a:lnTo>
                  <a:lnTo>
                    <a:pt x="38" y="178"/>
                  </a:lnTo>
                  <a:lnTo>
                    <a:pt x="38" y="180"/>
                  </a:lnTo>
                  <a:lnTo>
                    <a:pt x="38" y="180"/>
                  </a:lnTo>
                  <a:lnTo>
                    <a:pt x="38" y="180"/>
                  </a:lnTo>
                  <a:lnTo>
                    <a:pt x="38" y="180"/>
                  </a:lnTo>
                  <a:lnTo>
                    <a:pt x="38" y="182"/>
                  </a:lnTo>
                  <a:lnTo>
                    <a:pt x="38" y="182"/>
                  </a:lnTo>
                  <a:lnTo>
                    <a:pt x="38" y="184"/>
                  </a:lnTo>
                  <a:lnTo>
                    <a:pt x="38" y="184"/>
                  </a:lnTo>
                  <a:lnTo>
                    <a:pt x="38" y="186"/>
                  </a:lnTo>
                  <a:lnTo>
                    <a:pt x="38" y="186"/>
                  </a:lnTo>
                  <a:lnTo>
                    <a:pt x="38" y="188"/>
                  </a:lnTo>
                  <a:lnTo>
                    <a:pt x="38" y="188"/>
                  </a:lnTo>
                  <a:lnTo>
                    <a:pt x="38" y="194"/>
                  </a:lnTo>
                  <a:lnTo>
                    <a:pt x="38" y="194"/>
                  </a:lnTo>
                  <a:lnTo>
                    <a:pt x="40" y="196"/>
                  </a:lnTo>
                  <a:lnTo>
                    <a:pt x="40" y="196"/>
                  </a:lnTo>
                  <a:lnTo>
                    <a:pt x="40" y="198"/>
                  </a:lnTo>
                  <a:lnTo>
                    <a:pt x="40" y="198"/>
                  </a:lnTo>
                  <a:lnTo>
                    <a:pt x="40" y="202"/>
                  </a:lnTo>
                  <a:lnTo>
                    <a:pt x="40" y="202"/>
                  </a:lnTo>
                  <a:lnTo>
                    <a:pt x="42" y="204"/>
                  </a:lnTo>
                  <a:lnTo>
                    <a:pt x="42" y="204"/>
                  </a:lnTo>
                  <a:lnTo>
                    <a:pt x="42" y="204"/>
                  </a:lnTo>
                  <a:lnTo>
                    <a:pt x="42" y="206"/>
                  </a:lnTo>
                  <a:lnTo>
                    <a:pt x="42" y="206"/>
                  </a:lnTo>
                  <a:lnTo>
                    <a:pt x="44" y="206"/>
                  </a:lnTo>
                  <a:lnTo>
                    <a:pt x="44" y="206"/>
                  </a:lnTo>
                  <a:lnTo>
                    <a:pt x="44" y="210"/>
                  </a:lnTo>
                  <a:lnTo>
                    <a:pt x="44" y="210"/>
                  </a:lnTo>
                  <a:lnTo>
                    <a:pt x="44" y="210"/>
                  </a:lnTo>
                  <a:lnTo>
                    <a:pt x="44" y="212"/>
                  </a:lnTo>
                  <a:lnTo>
                    <a:pt x="44" y="212"/>
                  </a:lnTo>
                  <a:lnTo>
                    <a:pt x="42" y="216"/>
                  </a:lnTo>
                  <a:lnTo>
                    <a:pt x="40" y="216"/>
                  </a:lnTo>
                  <a:lnTo>
                    <a:pt x="40" y="216"/>
                  </a:lnTo>
                  <a:lnTo>
                    <a:pt x="40" y="218"/>
                  </a:lnTo>
                  <a:lnTo>
                    <a:pt x="40" y="218"/>
                  </a:lnTo>
                  <a:lnTo>
                    <a:pt x="42" y="222"/>
                  </a:lnTo>
                  <a:lnTo>
                    <a:pt x="42" y="222"/>
                  </a:lnTo>
                  <a:lnTo>
                    <a:pt x="42" y="222"/>
                  </a:lnTo>
                  <a:lnTo>
                    <a:pt x="42" y="222"/>
                  </a:lnTo>
                  <a:lnTo>
                    <a:pt x="44" y="224"/>
                  </a:lnTo>
                  <a:lnTo>
                    <a:pt x="44" y="224"/>
                  </a:lnTo>
                  <a:lnTo>
                    <a:pt x="44" y="226"/>
                  </a:lnTo>
                  <a:lnTo>
                    <a:pt x="44" y="228"/>
                  </a:lnTo>
                  <a:lnTo>
                    <a:pt x="44" y="228"/>
                  </a:lnTo>
                  <a:lnTo>
                    <a:pt x="44" y="228"/>
                  </a:lnTo>
                  <a:lnTo>
                    <a:pt x="44" y="232"/>
                  </a:lnTo>
                  <a:lnTo>
                    <a:pt x="42" y="234"/>
                  </a:lnTo>
                  <a:lnTo>
                    <a:pt x="42" y="234"/>
                  </a:lnTo>
                  <a:lnTo>
                    <a:pt x="42" y="236"/>
                  </a:lnTo>
                  <a:lnTo>
                    <a:pt x="44" y="238"/>
                  </a:lnTo>
                  <a:lnTo>
                    <a:pt x="44" y="238"/>
                  </a:lnTo>
                  <a:lnTo>
                    <a:pt x="44" y="238"/>
                  </a:lnTo>
                  <a:lnTo>
                    <a:pt x="44" y="238"/>
                  </a:lnTo>
                  <a:lnTo>
                    <a:pt x="46" y="240"/>
                  </a:lnTo>
                  <a:lnTo>
                    <a:pt x="46" y="240"/>
                  </a:lnTo>
                  <a:lnTo>
                    <a:pt x="50" y="244"/>
                  </a:lnTo>
                  <a:lnTo>
                    <a:pt x="50" y="244"/>
                  </a:lnTo>
                  <a:lnTo>
                    <a:pt x="50" y="250"/>
                  </a:lnTo>
                  <a:lnTo>
                    <a:pt x="48" y="256"/>
                  </a:lnTo>
                  <a:lnTo>
                    <a:pt x="48" y="256"/>
                  </a:lnTo>
                  <a:lnTo>
                    <a:pt x="48" y="258"/>
                  </a:lnTo>
                  <a:lnTo>
                    <a:pt x="48" y="258"/>
                  </a:lnTo>
                  <a:lnTo>
                    <a:pt x="50" y="264"/>
                  </a:lnTo>
                  <a:lnTo>
                    <a:pt x="50" y="264"/>
                  </a:lnTo>
                  <a:lnTo>
                    <a:pt x="50" y="266"/>
                  </a:lnTo>
                  <a:lnTo>
                    <a:pt x="50" y="266"/>
                  </a:lnTo>
                  <a:lnTo>
                    <a:pt x="50" y="270"/>
                  </a:lnTo>
                  <a:lnTo>
                    <a:pt x="50" y="270"/>
                  </a:lnTo>
                  <a:lnTo>
                    <a:pt x="52" y="270"/>
                  </a:lnTo>
                  <a:lnTo>
                    <a:pt x="52" y="270"/>
                  </a:lnTo>
                  <a:lnTo>
                    <a:pt x="52" y="270"/>
                  </a:lnTo>
                  <a:lnTo>
                    <a:pt x="52" y="272"/>
                  </a:lnTo>
                  <a:lnTo>
                    <a:pt x="52" y="272"/>
                  </a:lnTo>
                  <a:lnTo>
                    <a:pt x="54" y="272"/>
                  </a:lnTo>
                  <a:lnTo>
                    <a:pt x="54" y="272"/>
                  </a:lnTo>
                  <a:lnTo>
                    <a:pt x="52" y="274"/>
                  </a:lnTo>
                  <a:lnTo>
                    <a:pt x="52" y="274"/>
                  </a:lnTo>
                  <a:lnTo>
                    <a:pt x="52" y="276"/>
                  </a:lnTo>
                  <a:lnTo>
                    <a:pt x="52" y="276"/>
                  </a:lnTo>
                  <a:lnTo>
                    <a:pt x="52" y="280"/>
                  </a:lnTo>
                  <a:lnTo>
                    <a:pt x="54" y="282"/>
                  </a:lnTo>
                  <a:lnTo>
                    <a:pt x="54" y="282"/>
                  </a:lnTo>
                  <a:lnTo>
                    <a:pt x="56" y="284"/>
                  </a:lnTo>
                  <a:lnTo>
                    <a:pt x="56" y="284"/>
                  </a:lnTo>
                  <a:lnTo>
                    <a:pt x="54" y="286"/>
                  </a:lnTo>
                  <a:lnTo>
                    <a:pt x="54" y="286"/>
                  </a:lnTo>
                  <a:lnTo>
                    <a:pt x="54" y="286"/>
                  </a:lnTo>
                  <a:lnTo>
                    <a:pt x="54" y="288"/>
                  </a:lnTo>
                  <a:lnTo>
                    <a:pt x="54" y="288"/>
                  </a:lnTo>
                  <a:lnTo>
                    <a:pt x="56" y="288"/>
                  </a:lnTo>
                  <a:lnTo>
                    <a:pt x="56" y="290"/>
                  </a:lnTo>
                  <a:lnTo>
                    <a:pt x="56" y="294"/>
                  </a:lnTo>
                  <a:lnTo>
                    <a:pt x="56" y="294"/>
                  </a:lnTo>
                  <a:lnTo>
                    <a:pt x="56" y="298"/>
                  </a:lnTo>
                  <a:lnTo>
                    <a:pt x="56" y="298"/>
                  </a:lnTo>
                  <a:lnTo>
                    <a:pt x="56" y="300"/>
                  </a:lnTo>
                  <a:lnTo>
                    <a:pt x="56" y="300"/>
                  </a:lnTo>
                  <a:lnTo>
                    <a:pt x="56" y="302"/>
                  </a:lnTo>
                  <a:lnTo>
                    <a:pt x="56" y="304"/>
                  </a:lnTo>
                  <a:lnTo>
                    <a:pt x="56" y="304"/>
                  </a:lnTo>
                  <a:lnTo>
                    <a:pt x="56" y="306"/>
                  </a:lnTo>
                  <a:lnTo>
                    <a:pt x="56" y="306"/>
                  </a:lnTo>
                  <a:lnTo>
                    <a:pt x="56" y="310"/>
                  </a:lnTo>
                  <a:lnTo>
                    <a:pt x="56" y="310"/>
                  </a:lnTo>
                  <a:lnTo>
                    <a:pt x="58" y="310"/>
                  </a:lnTo>
                  <a:lnTo>
                    <a:pt x="58" y="310"/>
                  </a:lnTo>
                  <a:lnTo>
                    <a:pt x="60" y="312"/>
                  </a:lnTo>
                  <a:lnTo>
                    <a:pt x="60" y="312"/>
                  </a:lnTo>
                  <a:lnTo>
                    <a:pt x="60" y="312"/>
                  </a:lnTo>
                  <a:lnTo>
                    <a:pt x="60" y="314"/>
                  </a:lnTo>
                  <a:lnTo>
                    <a:pt x="60" y="314"/>
                  </a:lnTo>
                  <a:lnTo>
                    <a:pt x="62" y="318"/>
                  </a:lnTo>
                  <a:lnTo>
                    <a:pt x="62" y="318"/>
                  </a:lnTo>
                  <a:lnTo>
                    <a:pt x="62" y="318"/>
                  </a:lnTo>
                  <a:lnTo>
                    <a:pt x="62" y="318"/>
                  </a:lnTo>
                  <a:lnTo>
                    <a:pt x="64" y="318"/>
                  </a:lnTo>
                  <a:lnTo>
                    <a:pt x="64" y="320"/>
                  </a:lnTo>
                  <a:lnTo>
                    <a:pt x="64" y="320"/>
                  </a:lnTo>
                  <a:lnTo>
                    <a:pt x="64" y="322"/>
                  </a:lnTo>
                  <a:lnTo>
                    <a:pt x="64" y="322"/>
                  </a:lnTo>
                  <a:lnTo>
                    <a:pt x="64" y="324"/>
                  </a:lnTo>
                  <a:lnTo>
                    <a:pt x="62" y="326"/>
                  </a:lnTo>
                  <a:lnTo>
                    <a:pt x="62" y="326"/>
                  </a:lnTo>
                  <a:lnTo>
                    <a:pt x="64" y="326"/>
                  </a:lnTo>
                  <a:lnTo>
                    <a:pt x="64" y="326"/>
                  </a:lnTo>
                  <a:lnTo>
                    <a:pt x="64" y="328"/>
                  </a:lnTo>
                  <a:lnTo>
                    <a:pt x="64" y="328"/>
                  </a:lnTo>
                  <a:lnTo>
                    <a:pt x="66" y="332"/>
                  </a:lnTo>
                  <a:lnTo>
                    <a:pt x="62" y="336"/>
                  </a:lnTo>
                  <a:lnTo>
                    <a:pt x="62" y="336"/>
                  </a:lnTo>
                  <a:lnTo>
                    <a:pt x="60" y="338"/>
                  </a:lnTo>
                  <a:lnTo>
                    <a:pt x="60" y="338"/>
                  </a:lnTo>
                  <a:lnTo>
                    <a:pt x="60" y="342"/>
                  </a:lnTo>
                  <a:lnTo>
                    <a:pt x="60" y="342"/>
                  </a:lnTo>
                  <a:lnTo>
                    <a:pt x="62" y="344"/>
                  </a:lnTo>
                  <a:lnTo>
                    <a:pt x="62" y="344"/>
                  </a:lnTo>
                  <a:lnTo>
                    <a:pt x="62" y="346"/>
                  </a:lnTo>
                  <a:lnTo>
                    <a:pt x="62" y="346"/>
                  </a:lnTo>
                  <a:lnTo>
                    <a:pt x="64" y="346"/>
                  </a:lnTo>
                  <a:lnTo>
                    <a:pt x="64" y="346"/>
                  </a:lnTo>
                  <a:lnTo>
                    <a:pt x="64" y="348"/>
                  </a:lnTo>
                  <a:lnTo>
                    <a:pt x="68" y="348"/>
                  </a:lnTo>
                  <a:lnTo>
                    <a:pt x="68" y="348"/>
                  </a:lnTo>
                  <a:lnTo>
                    <a:pt x="70" y="348"/>
                  </a:lnTo>
                  <a:lnTo>
                    <a:pt x="70" y="348"/>
                  </a:lnTo>
                  <a:lnTo>
                    <a:pt x="72" y="350"/>
                  </a:lnTo>
                  <a:lnTo>
                    <a:pt x="72" y="352"/>
                  </a:lnTo>
                  <a:lnTo>
                    <a:pt x="70" y="356"/>
                  </a:lnTo>
                  <a:lnTo>
                    <a:pt x="70" y="356"/>
                  </a:lnTo>
                  <a:lnTo>
                    <a:pt x="70" y="358"/>
                  </a:lnTo>
                  <a:lnTo>
                    <a:pt x="70" y="358"/>
                  </a:lnTo>
                  <a:lnTo>
                    <a:pt x="70" y="362"/>
                  </a:lnTo>
                  <a:lnTo>
                    <a:pt x="70" y="362"/>
                  </a:lnTo>
                  <a:lnTo>
                    <a:pt x="72" y="366"/>
                  </a:lnTo>
                  <a:lnTo>
                    <a:pt x="72" y="366"/>
                  </a:lnTo>
                  <a:lnTo>
                    <a:pt x="76" y="370"/>
                  </a:lnTo>
                  <a:lnTo>
                    <a:pt x="76" y="370"/>
                  </a:lnTo>
                  <a:lnTo>
                    <a:pt x="76" y="372"/>
                  </a:lnTo>
                  <a:lnTo>
                    <a:pt x="74" y="372"/>
                  </a:lnTo>
                  <a:lnTo>
                    <a:pt x="74" y="372"/>
                  </a:lnTo>
                  <a:lnTo>
                    <a:pt x="76" y="376"/>
                  </a:lnTo>
                  <a:lnTo>
                    <a:pt x="76" y="376"/>
                  </a:lnTo>
                  <a:lnTo>
                    <a:pt x="76" y="376"/>
                  </a:lnTo>
                  <a:lnTo>
                    <a:pt x="76" y="376"/>
                  </a:lnTo>
                  <a:lnTo>
                    <a:pt x="76" y="376"/>
                  </a:lnTo>
                  <a:lnTo>
                    <a:pt x="76" y="378"/>
                  </a:lnTo>
                  <a:lnTo>
                    <a:pt x="76" y="378"/>
                  </a:lnTo>
                  <a:lnTo>
                    <a:pt x="76" y="380"/>
                  </a:lnTo>
                  <a:lnTo>
                    <a:pt x="76" y="380"/>
                  </a:lnTo>
                  <a:lnTo>
                    <a:pt x="78" y="382"/>
                  </a:lnTo>
                  <a:lnTo>
                    <a:pt x="78" y="382"/>
                  </a:lnTo>
                  <a:lnTo>
                    <a:pt x="78" y="384"/>
                  </a:lnTo>
                  <a:lnTo>
                    <a:pt x="78" y="384"/>
                  </a:lnTo>
                  <a:lnTo>
                    <a:pt x="82" y="384"/>
                  </a:lnTo>
                  <a:lnTo>
                    <a:pt x="84" y="388"/>
                  </a:lnTo>
                  <a:lnTo>
                    <a:pt x="88" y="396"/>
                  </a:lnTo>
                  <a:lnTo>
                    <a:pt x="88" y="396"/>
                  </a:lnTo>
                  <a:lnTo>
                    <a:pt x="88" y="398"/>
                  </a:lnTo>
                  <a:lnTo>
                    <a:pt x="86" y="398"/>
                  </a:lnTo>
                  <a:lnTo>
                    <a:pt x="86" y="398"/>
                  </a:lnTo>
                  <a:lnTo>
                    <a:pt x="86" y="400"/>
                  </a:lnTo>
                  <a:lnTo>
                    <a:pt x="86" y="402"/>
                  </a:lnTo>
                  <a:lnTo>
                    <a:pt x="86" y="402"/>
                  </a:lnTo>
                  <a:lnTo>
                    <a:pt x="88" y="402"/>
                  </a:lnTo>
                  <a:lnTo>
                    <a:pt x="90" y="404"/>
                  </a:lnTo>
                  <a:lnTo>
                    <a:pt x="90" y="404"/>
                  </a:lnTo>
                  <a:lnTo>
                    <a:pt x="92" y="406"/>
                  </a:lnTo>
                  <a:lnTo>
                    <a:pt x="92" y="408"/>
                  </a:lnTo>
                  <a:lnTo>
                    <a:pt x="92" y="408"/>
                  </a:lnTo>
                  <a:lnTo>
                    <a:pt x="92" y="410"/>
                  </a:lnTo>
                  <a:lnTo>
                    <a:pt x="92" y="410"/>
                  </a:lnTo>
                  <a:lnTo>
                    <a:pt x="92" y="412"/>
                  </a:lnTo>
                  <a:lnTo>
                    <a:pt x="92" y="412"/>
                  </a:lnTo>
                  <a:lnTo>
                    <a:pt x="94" y="416"/>
                  </a:lnTo>
                  <a:lnTo>
                    <a:pt x="94" y="416"/>
                  </a:lnTo>
                  <a:lnTo>
                    <a:pt x="96" y="420"/>
                  </a:lnTo>
                  <a:lnTo>
                    <a:pt x="96" y="422"/>
                  </a:lnTo>
                  <a:lnTo>
                    <a:pt x="98" y="422"/>
                  </a:lnTo>
                  <a:lnTo>
                    <a:pt x="98" y="422"/>
                  </a:lnTo>
                  <a:lnTo>
                    <a:pt x="98" y="422"/>
                  </a:lnTo>
                  <a:lnTo>
                    <a:pt x="98" y="422"/>
                  </a:lnTo>
                  <a:lnTo>
                    <a:pt x="98" y="426"/>
                  </a:lnTo>
                  <a:lnTo>
                    <a:pt x="98" y="426"/>
                  </a:lnTo>
                  <a:lnTo>
                    <a:pt x="98" y="426"/>
                  </a:lnTo>
                  <a:lnTo>
                    <a:pt x="98" y="426"/>
                  </a:lnTo>
                  <a:lnTo>
                    <a:pt x="98" y="430"/>
                  </a:lnTo>
                  <a:lnTo>
                    <a:pt x="98" y="430"/>
                  </a:lnTo>
                  <a:lnTo>
                    <a:pt x="100" y="430"/>
                  </a:lnTo>
                  <a:lnTo>
                    <a:pt x="100" y="430"/>
                  </a:lnTo>
                  <a:lnTo>
                    <a:pt x="100" y="432"/>
                  </a:lnTo>
                  <a:lnTo>
                    <a:pt x="100" y="432"/>
                  </a:lnTo>
                  <a:lnTo>
                    <a:pt x="100" y="436"/>
                  </a:lnTo>
                  <a:lnTo>
                    <a:pt x="100" y="436"/>
                  </a:lnTo>
                  <a:lnTo>
                    <a:pt x="102" y="436"/>
                  </a:lnTo>
                  <a:lnTo>
                    <a:pt x="102" y="436"/>
                  </a:lnTo>
                  <a:lnTo>
                    <a:pt x="102" y="438"/>
                  </a:lnTo>
                  <a:lnTo>
                    <a:pt x="104" y="438"/>
                  </a:lnTo>
                  <a:lnTo>
                    <a:pt x="104" y="442"/>
                  </a:lnTo>
                  <a:lnTo>
                    <a:pt x="104" y="442"/>
                  </a:lnTo>
                  <a:lnTo>
                    <a:pt x="106" y="442"/>
                  </a:lnTo>
                  <a:lnTo>
                    <a:pt x="106" y="442"/>
                  </a:lnTo>
                  <a:lnTo>
                    <a:pt x="108" y="444"/>
                  </a:lnTo>
                  <a:lnTo>
                    <a:pt x="108" y="444"/>
                  </a:lnTo>
                  <a:lnTo>
                    <a:pt x="110" y="444"/>
                  </a:lnTo>
                  <a:lnTo>
                    <a:pt x="110" y="444"/>
                  </a:lnTo>
                  <a:lnTo>
                    <a:pt x="110" y="448"/>
                  </a:lnTo>
                  <a:lnTo>
                    <a:pt x="110" y="448"/>
                  </a:lnTo>
                  <a:lnTo>
                    <a:pt x="112" y="452"/>
                  </a:lnTo>
                  <a:lnTo>
                    <a:pt x="116" y="458"/>
                  </a:lnTo>
                  <a:lnTo>
                    <a:pt x="116" y="458"/>
                  </a:lnTo>
                  <a:lnTo>
                    <a:pt x="118" y="460"/>
                  </a:lnTo>
                  <a:lnTo>
                    <a:pt x="118" y="460"/>
                  </a:lnTo>
                  <a:lnTo>
                    <a:pt x="118" y="464"/>
                  </a:lnTo>
                  <a:lnTo>
                    <a:pt x="118" y="464"/>
                  </a:lnTo>
                  <a:lnTo>
                    <a:pt x="120" y="464"/>
                  </a:lnTo>
                  <a:lnTo>
                    <a:pt x="120" y="464"/>
                  </a:lnTo>
                  <a:lnTo>
                    <a:pt x="122" y="464"/>
                  </a:lnTo>
                  <a:lnTo>
                    <a:pt x="124" y="466"/>
                  </a:lnTo>
                  <a:lnTo>
                    <a:pt x="128" y="472"/>
                  </a:lnTo>
                  <a:lnTo>
                    <a:pt x="128" y="472"/>
                  </a:lnTo>
                  <a:lnTo>
                    <a:pt x="130" y="474"/>
                  </a:lnTo>
                  <a:lnTo>
                    <a:pt x="130" y="474"/>
                  </a:lnTo>
                  <a:lnTo>
                    <a:pt x="130" y="478"/>
                  </a:lnTo>
                  <a:lnTo>
                    <a:pt x="130" y="478"/>
                  </a:lnTo>
                  <a:lnTo>
                    <a:pt x="132" y="478"/>
                  </a:lnTo>
                  <a:lnTo>
                    <a:pt x="132" y="478"/>
                  </a:lnTo>
                  <a:lnTo>
                    <a:pt x="134" y="480"/>
                  </a:lnTo>
                  <a:lnTo>
                    <a:pt x="134" y="484"/>
                  </a:lnTo>
                  <a:lnTo>
                    <a:pt x="134" y="484"/>
                  </a:lnTo>
                  <a:lnTo>
                    <a:pt x="136" y="488"/>
                  </a:lnTo>
                  <a:lnTo>
                    <a:pt x="136" y="488"/>
                  </a:lnTo>
                  <a:lnTo>
                    <a:pt x="138" y="488"/>
                  </a:lnTo>
                  <a:lnTo>
                    <a:pt x="138" y="488"/>
                  </a:lnTo>
                  <a:lnTo>
                    <a:pt x="138" y="488"/>
                  </a:lnTo>
                  <a:lnTo>
                    <a:pt x="138" y="490"/>
                  </a:lnTo>
                  <a:lnTo>
                    <a:pt x="138" y="490"/>
                  </a:lnTo>
                  <a:lnTo>
                    <a:pt x="138" y="492"/>
                  </a:lnTo>
                  <a:lnTo>
                    <a:pt x="138" y="492"/>
                  </a:lnTo>
                  <a:lnTo>
                    <a:pt x="138" y="494"/>
                  </a:lnTo>
                  <a:lnTo>
                    <a:pt x="138" y="494"/>
                  </a:lnTo>
                  <a:lnTo>
                    <a:pt x="140" y="498"/>
                  </a:lnTo>
                  <a:lnTo>
                    <a:pt x="140" y="498"/>
                  </a:lnTo>
                  <a:lnTo>
                    <a:pt x="142" y="500"/>
                  </a:lnTo>
                  <a:lnTo>
                    <a:pt x="142" y="500"/>
                  </a:lnTo>
                  <a:lnTo>
                    <a:pt x="144" y="500"/>
                  </a:lnTo>
                  <a:lnTo>
                    <a:pt x="144" y="502"/>
                  </a:lnTo>
                  <a:lnTo>
                    <a:pt x="144" y="502"/>
                  </a:lnTo>
                  <a:lnTo>
                    <a:pt x="146" y="506"/>
                  </a:lnTo>
                  <a:lnTo>
                    <a:pt x="146" y="506"/>
                  </a:lnTo>
                  <a:lnTo>
                    <a:pt x="148" y="506"/>
                  </a:lnTo>
                  <a:lnTo>
                    <a:pt x="148" y="506"/>
                  </a:lnTo>
                  <a:lnTo>
                    <a:pt x="150" y="508"/>
                  </a:lnTo>
                  <a:lnTo>
                    <a:pt x="150" y="508"/>
                  </a:lnTo>
                  <a:lnTo>
                    <a:pt x="150" y="510"/>
                  </a:lnTo>
                  <a:lnTo>
                    <a:pt x="150" y="510"/>
                  </a:lnTo>
                  <a:lnTo>
                    <a:pt x="150" y="512"/>
                  </a:lnTo>
                  <a:lnTo>
                    <a:pt x="150" y="512"/>
                  </a:lnTo>
                  <a:lnTo>
                    <a:pt x="148" y="514"/>
                  </a:lnTo>
                  <a:lnTo>
                    <a:pt x="148" y="514"/>
                  </a:lnTo>
                  <a:lnTo>
                    <a:pt x="150" y="516"/>
                  </a:lnTo>
                  <a:lnTo>
                    <a:pt x="150" y="516"/>
                  </a:lnTo>
                  <a:lnTo>
                    <a:pt x="150" y="516"/>
                  </a:lnTo>
                  <a:lnTo>
                    <a:pt x="150" y="516"/>
                  </a:lnTo>
                  <a:lnTo>
                    <a:pt x="154" y="518"/>
                  </a:lnTo>
                  <a:lnTo>
                    <a:pt x="156" y="522"/>
                  </a:lnTo>
                  <a:lnTo>
                    <a:pt x="156" y="522"/>
                  </a:lnTo>
                  <a:lnTo>
                    <a:pt x="156" y="522"/>
                  </a:lnTo>
                  <a:lnTo>
                    <a:pt x="156" y="522"/>
                  </a:lnTo>
                  <a:lnTo>
                    <a:pt x="158" y="524"/>
                  </a:lnTo>
                  <a:lnTo>
                    <a:pt x="158" y="526"/>
                  </a:lnTo>
                  <a:lnTo>
                    <a:pt x="158" y="526"/>
                  </a:lnTo>
                  <a:lnTo>
                    <a:pt x="158" y="526"/>
                  </a:lnTo>
                  <a:lnTo>
                    <a:pt x="158" y="526"/>
                  </a:lnTo>
                  <a:lnTo>
                    <a:pt x="164" y="528"/>
                  </a:lnTo>
                  <a:lnTo>
                    <a:pt x="166" y="532"/>
                  </a:lnTo>
                  <a:lnTo>
                    <a:pt x="168" y="536"/>
                  </a:lnTo>
                  <a:lnTo>
                    <a:pt x="168" y="538"/>
                  </a:lnTo>
                  <a:lnTo>
                    <a:pt x="168" y="538"/>
                  </a:lnTo>
                  <a:lnTo>
                    <a:pt x="172" y="542"/>
                  </a:lnTo>
                  <a:lnTo>
                    <a:pt x="172" y="542"/>
                  </a:lnTo>
                  <a:lnTo>
                    <a:pt x="174" y="542"/>
                  </a:lnTo>
                  <a:lnTo>
                    <a:pt x="176" y="544"/>
                  </a:lnTo>
                  <a:lnTo>
                    <a:pt x="176" y="544"/>
                  </a:lnTo>
                  <a:lnTo>
                    <a:pt x="176" y="544"/>
                  </a:lnTo>
                  <a:lnTo>
                    <a:pt x="176" y="544"/>
                  </a:lnTo>
                  <a:lnTo>
                    <a:pt x="182" y="546"/>
                  </a:lnTo>
                  <a:lnTo>
                    <a:pt x="182" y="546"/>
                  </a:lnTo>
                  <a:lnTo>
                    <a:pt x="184" y="548"/>
                  </a:lnTo>
                  <a:lnTo>
                    <a:pt x="184" y="548"/>
                  </a:lnTo>
                  <a:lnTo>
                    <a:pt x="184" y="548"/>
                  </a:lnTo>
                  <a:lnTo>
                    <a:pt x="184" y="550"/>
                  </a:lnTo>
                  <a:lnTo>
                    <a:pt x="184" y="550"/>
                  </a:lnTo>
                  <a:lnTo>
                    <a:pt x="186" y="550"/>
                  </a:lnTo>
                  <a:lnTo>
                    <a:pt x="184" y="552"/>
                  </a:lnTo>
                  <a:lnTo>
                    <a:pt x="184" y="552"/>
                  </a:lnTo>
                  <a:lnTo>
                    <a:pt x="186" y="554"/>
                  </a:lnTo>
                  <a:lnTo>
                    <a:pt x="186" y="554"/>
                  </a:lnTo>
                  <a:lnTo>
                    <a:pt x="188" y="556"/>
                  </a:lnTo>
                  <a:lnTo>
                    <a:pt x="188" y="556"/>
                  </a:lnTo>
                  <a:lnTo>
                    <a:pt x="188" y="556"/>
                  </a:lnTo>
                  <a:lnTo>
                    <a:pt x="190" y="558"/>
                  </a:lnTo>
                  <a:lnTo>
                    <a:pt x="190" y="558"/>
                  </a:lnTo>
                  <a:lnTo>
                    <a:pt x="192" y="558"/>
                  </a:lnTo>
                  <a:lnTo>
                    <a:pt x="192" y="558"/>
                  </a:lnTo>
                  <a:lnTo>
                    <a:pt x="194" y="560"/>
                  </a:lnTo>
                  <a:lnTo>
                    <a:pt x="194" y="560"/>
                  </a:lnTo>
                  <a:lnTo>
                    <a:pt x="196" y="562"/>
                  </a:lnTo>
                  <a:lnTo>
                    <a:pt x="196" y="562"/>
                  </a:lnTo>
                  <a:lnTo>
                    <a:pt x="198" y="562"/>
                  </a:lnTo>
                  <a:lnTo>
                    <a:pt x="200" y="564"/>
                  </a:lnTo>
                  <a:lnTo>
                    <a:pt x="202" y="566"/>
                  </a:lnTo>
                  <a:lnTo>
                    <a:pt x="200" y="566"/>
                  </a:lnTo>
                  <a:lnTo>
                    <a:pt x="200" y="566"/>
                  </a:lnTo>
                  <a:lnTo>
                    <a:pt x="206" y="570"/>
                  </a:lnTo>
                  <a:lnTo>
                    <a:pt x="206" y="570"/>
                  </a:lnTo>
                  <a:lnTo>
                    <a:pt x="208" y="570"/>
                  </a:lnTo>
                  <a:lnTo>
                    <a:pt x="208" y="570"/>
                  </a:lnTo>
                  <a:lnTo>
                    <a:pt x="212" y="572"/>
                  </a:lnTo>
                  <a:lnTo>
                    <a:pt x="214" y="576"/>
                  </a:lnTo>
                  <a:lnTo>
                    <a:pt x="216" y="580"/>
                  </a:lnTo>
                  <a:lnTo>
                    <a:pt x="220" y="584"/>
                  </a:lnTo>
                  <a:lnTo>
                    <a:pt x="220" y="584"/>
                  </a:lnTo>
                  <a:lnTo>
                    <a:pt x="222" y="584"/>
                  </a:lnTo>
                  <a:lnTo>
                    <a:pt x="222" y="584"/>
                  </a:lnTo>
                  <a:lnTo>
                    <a:pt x="222" y="584"/>
                  </a:lnTo>
                  <a:lnTo>
                    <a:pt x="224" y="586"/>
                  </a:lnTo>
                  <a:lnTo>
                    <a:pt x="224" y="586"/>
                  </a:lnTo>
                  <a:lnTo>
                    <a:pt x="226" y="586"/>
                  </a:lnTo>
                  <a:lnTo>
                    <a:pt x="226" y="586"/>
                  </a:lnTo>
                  <a:lnTo>
                    <a:pt x="226" y="588"/>
                  </a:lnTo>
                  <a:lnTo>
                    <a:pt x="226" y="588"/>
                  </a:lnTo>
                  <a:lnTo>
                    <a:pt x="228" y="588"/>
                  </a:lnTo>
                  <a:lnTo>
                    <a:pt x="228" y="588"/>
                  </a:lnTo>
                  <a:lnTo>
                    <a:pt x="230" y="588"/>
                  </a:lnTo>
                  <a:lnTo>
                    <a:pt x="232" y="588"/>
                  </a:lnTo>
                  <a:lnTo>
                    <a:pt x="230" y="588"/>
                  </a:lnTo>
                  <a:lnTo>
                    <a:pt x="230" y="588"/>
                  </a:lnTo>
                  <a:lnTo>
                    <a:pt x="234" y="592"/>
                  </a:lnTo>
                  <a:lnTo>
                    <a:pt x="234" y="592"/>
                  </a:lnTo>
                  <a:lnTo>
                    <a:pt x="236" y="592"/>
                  </a:lnTo>
                  <a:lnTo>
                    <a:pt x="236" y="592"/>
                  </a:lnTo>
                  <a:lnTo>
                    <a:pt x="238" y="596"/>
                  </a:lnTo>
                  <a:lnTo>
                    <a:pt x="238" y="596"/>
                  </a:lnTo>
                  <a:lnTo>
                    <a:pt x="242" y="596"/>
                  </a:lnTo>
                  <a:lnTo>
                    <a:pt x="244" y="598"/>
                  </a:lnTo>
                  <a:lnTo>
                    <a:pt x="244" y="598"/>
                  </a:lnTo>
                  <a:lnTo>
                    <a:pt x="246" y="598"/>
                  </a:lnTo>
                  <a:lnTo>
                    <a:pt x="248" y="600"/>
                  </a:lnTo>
                  <a:lnTo>
                    <a:pt x="248" y="600"/>
                  </a:lnTo>
                  <a:lnTo>
                    <a:pt x="250" y="600"/>
                  </a:lnTo>
                  <a:lnTo>
                    <a:pt x="250" y="600"/>
                  </a:lnTo>
                  <a:lnTo>
                    <a:pt x="252" y="600"/>
                  </a:lnTo>
                  <a:lnTo>
                    <a:pt x="252" y="600"/>
                  </a:lnTo>
                  <a:lnTo>
                    <a:pt x="254" y="600"/>
                  </a:lnTo>
                  <a:lnTo>
                    <a:pt x="254" y="600"/>
                  </a:lnTo>
                  <a:lnTo>
                    <a:pt x="256" y="600"/>
                  </a:lnTo>
                  <a:lnTo>
                    <a:pt x="256" y="600"/>
                  </a:lnTo>
                  <a:lnTo>
                    <a:pt x="258" y="600"/>
                  </a:lnTo>
                  <a:lnTo>
                    <a:pt x="258" y="600"/>
                  </a:lnTo>
                  <a:lnTo>
                    <a:pt x="260" y="602"/>
                  </a:lnTo>
                  <a:lnTo>
                    <a:pt x="260" y="602"/>
                  </a:lnTo>
                  <a:lnTo>
                    <a:pt x="262" y="604"/>
                  </a:lnTo>
                  <a:lnTo>
                    <a:pt x="262" y="604"/>
                  </a:lnTo>
                  <a:lnTo>
                    <a:pt x="264" y="604"/>
                  </a:lnTo>
                  <a:lnTo>
                    <a:pt x="264" y="604"/>
                  </a:lnTo>
                  <a:lnTo>
                    <a:pt x="266" y="604"/>
                  </a:lnTo>
                  <a:lnTo>
                    <a:pt x="266" y="604"/>
                  </a:lnTo>
                  <a:lnTo>
                    <a:pt x="268" y="604"/>
                  </a:lnTo>
                  <a:lnTo>
                    <a:pt x="268" y="604"/>
                  </a:lnTo>
                  <a:lnTo>
                    <a:pt x="268" y="604"/>
                  </a:lnTo>
                  <a:lnTo>
                    <a:pt x="268" y="604"/>
                  </a:lnTo>
                  <a:lnTo>
                    <a:pt x="268" y="604"/>
                  </a:lnTo>
                  <a:lnTo>
                    <a:pt x="270" y="606"/>
                  </a:lnTo>
                  <a:lnTo>
                    <a:pt x="270" y="606"/>
                  </a:lnTo>
                  <a:lnTo>
                    <a:pt x="270" y="606"/>
                  </a:lnTo>
                  <a:lnTo>
                    <a:pt x="272" y="606"/>
                  </a:lnTo>
                  <a:lnTo>
                    <a:pt x="272" y="606"/>
                  </a:lnTo>
                  <a:lnTo>
                    <a:pt x="280" y="604"/>
                  </a:lnTo>
                  <a:lnTo>
                    <a:pt x="280" y="604"/>
                  </a:lnTo>
                  <a:lnTo>
                    <a:pt x="282" y="604"/>
                  </a:lnTo>
                  <a:lnTo>
                    <a:pt x="282" y="604"/>
                  </a:lnTo>
                  <a:lnTo>
                    <a:pt x="282" y="604"/>
                  </a:lnTo>
                  <a:lnTo>
                    <a:pt x="284" y="604"/>
                  </a:lnTo>
                  <a:lnTo>
                    <a:pt x="284" y="604"/>
                  </a:lnTo>
                  <a:lnTo>
                    <a:pt x="286" y="604"/>
                  </a:lnTo>
                  <a:lnTo>
                    <a:pt x="286" y="604"/>
                  </a:lnTo>
                  <a:lnTo>
                    <a:pt x="288" y="604"/>
                  </a:lnTo>
                  <a:lnTo>
                    <a:pt x="288" y="604"/>
                  </a:lnTo>
                  <a:lnTo>
                    <a:pt x="296" y="604"/>
                  </a:lnTo>
                  <a:lnTo>
                    <a:pt x="296" y="604"/>
                  </a:lnTo>
                  <a:lnTo>
                    <a:pt x="296" y="604"/>
                  </a:lnTo>
                  <a:lnTo>
                    <a:pt x="296" y="604"/>
                  </a:lnTo>
                  <a:lnTo>
                    <a:pt x="298" y="600"/>
                  </a:lnTo>
                  <a:lnTo>
                    <a:pt x="298" y="600"/>
                  </a:lnTo>
                  <a:lnTo>
                    <a:pt x="300" y="600"/>
                  </a:lnTo>
                  <a:lnTo>
                    <a:pt x="302" y="600"/>
                  </a:lnTo>
                  <a:lnTo>
                    <a:pt x="302" y="600"/>
                  </a:lnTo>
                  <a:lnTo>
                    <a:pt x="302" y="602"/>
                  </a:lnTo>
                  <a:lnTo>
                    <a:pt x="302" y="602"/>
                  </a:lnTo>
                  <a:lnTo>
                    <a:pt x="304" y="602"/>
                  </a:lnTo>
                  <a:lnTo>
                    <a:pt x="304" y="602"/>
                  </a:lnTo>
                  <a:lnTo>
                    <a:pt x="306" y="602"/>
                  </a:lnTo>
                  <a:lnTo>
                    <a:pt x="306" y="600"/>
                  </a:lnTo>
                  <a:lnTo>
                    <a:pt x="306" y="600"/>
                  </a:lnTo>
                  <a:lnTo>
                    <a:pt x="308" y="600"/>
                  </a:lnTo>
                  <a:lnTo>
                    <a:pt x="310" y="600"/>
                  </a:lnTo>
                  <a:lnTo>
                    <a:pt x="310" y="600"/>
                  </a:lnTo>
                  <a:lnTo>
                    <a:pt x="312" y="600"/>
                  </a:lnTo>
                  <a:lnTo>
                    <a:pt x="312" y="600"/>
                  </a:lnTo>
                  <a:lnTo>
                    <a:pt x="316" y="600"/>
                  </a:lnTo>
                  <a:lnTo>
                    <a:pt x="316" y="600"/>
                  </a:lnTo>
                  <a:lnTo>
                    <a:pt x="318" y="600"/>
                  </a:lnTo>
                  <a:lnTo>
                    <a:pt x="318" y="600"/>
                  </a:lnTo>
                  <a:lnTo>
                    <a:pt x="320" y="598"/>
                  </a:lnTo>
                  <a:lnTo>
                    <a:pt x="320" y="598"/>
                  </a:lnTo>
                  <a:lnTo>
                    <a:pt x="322" y="596"/>
                  </a:lnTo>
                  <a:lnTo>
                    <a:pt x="326" y="598"/>
                  </a:lnTo>
                  <a:lnTo>
                    <a:pt x="330" y="598"/>
                  </a:lnTo>
                  <a:lnTo>
                    <a:pt x="330" y="598"/>
                  </a:lnTo>
                  <a:lnTo>
                    <a:pt x="334" y="596"/>
                  </a:lnTo>
                  <a:lnTo>
                    <a:pt x="334" y="596"/>
                  </a:lnTo>
                  <a:lnTo>
                    <a:pt x="336" y="594"/>
                  </a:lnTo>
                  <a:lnTo>
                    <a:pt x="336" y="594"/>
                  </a:lnTo>
                  <a:lnTo>
                    <a:pt x="338" y="594"/>
                  </a:lnTo>
                  <a:lnTo>
                    <a:pt x="338" y="594"/>
                  </a:lnTo>
                  <a:lnTo>
                    <a:pt x="342" y="592"/>
                  </a:lnTo>
                  <a:lnTo>
                    <a:pt x="342" y="592"/>
                  </a:lnTo>
                  <a:lnTo>
                    <a:pt x="342" y="592"/>
                  </a:lnTo>
                  <a:lnTo>
                    <a:pt x="342" y="592"/>
                  </a:lnTo>
                  <a:lnTo>
                    <a:pt x="344" y="590"/>
                  </a:lnTo>
                  <a:lnTo>
                    <a:pt x="346" y="590"/>
                  </a:lnTo>
                  <a:lnTo>
                    <a:pt x="346" y="592"/>
                  </a:lnTo>
                  <a:lnTo>
                    <a:pt x="346" y="592"/>
                  </a:lnTo>
                  <a:lnTo>
                    <a:pt x="348" y="594"/>
                  </a:lnTo>
                  <a:lnTo>
                    <a:pt x="350" y="592"/>
                  </a:lnTo>
                  <a:lnTo>
                    <a:pt x="350" y="592"/>
                  </a:lnTo>
                  <a:lnTo>
                    <a:pt x="350" y="592"/>
                  </a:lnTo>
                  <a:lnTo>
                    <a:pt x="350" y="592"/>
                  </a:lnTo>
                  <a:lnTo>
                    <a:pt x="352" y="590"/>
                  </a:lnTo>
                  <a:lnTo>
                    <a:pt x="352" y="592"/>
                  </a:lnTo>
                  <a:lnTo>
                    <a:pt x="352" y="592"/>
                  </a:lnTo>
                  <a:lnTo>
                    <a:pt x="356" y="590"/>
                  </a:lnTo>
                  <a:lnTo>
                    <a:pt x="356" y="590"/>
                  </a:lnTo>
                  <a:lnTo>
                    <a:pt x="362" y="588"/>
                  </a:lnTo>
                  <a:lnTo>
                    <a:pt x="362" y="588"/>
                  </a:lnTo>
                  <a:lnTo>
                    <a:pt x="364" y="586"/>
                  </a:lnTo>
                  <a:lnTo>
                    <a:pt x="364" y="586"/>
                  </a:lnTo>
                  <a:lnTo>
                    <a:pt x="366" y="584"/>
                  </a:lnTo>
                  <a:lnTo>
                    <a:pt x="366" y="584"/>
                  </a:lnTo>
                  <a:lnTo>
                    <a:pt x="370" y="582"/>
                  </a:lnTo>
                  <a:lnTo>
                    <a:pt x="370" y="582"/>
                  </a:lnTo>
                  <a:lnTo>
                    <a:pt x="372" y="582"/>
                  </a:lnTo>
                  <a:lnTo>
                    <a:pt x="372" y="582"/>
                  </a:lnTo>
                  <a:lnTo>
                    <a:pt x="374" y="582"/>
                  </a:lnTo>
                  <a:lnTo>
                    <a:pt x="374" y="582"/>
                  </a:lnTo>
                  <a:lnTo>
                    <a:pt x="378" y="582"/>
                  </a:lnTo>
                  <a:lnTo>
                    <a:pt x="378" y="582"/>
                  </a:lnTo>
                  <a:lnTo>
                    <a:pt x="378" y="580"/>
                  </a:lnTo>
                  <a:lnTo>
                    <a:pt x="378" y="580"/>
                  </a:lnTo>
                  <a:lnTo>
                    <a:pt x="380" y="578"/>
                  </a:lnTo>
                  <a:lnTo>
                    <a:pt x="380" y="578"/>
                  </a:lnTo>
                  <a:lnTo>
                    <a:pt x="382" y="578"/>
                  </a:lnTo>
                  <a:lnTo>
                    <a:pt x="382" y="578"/>
                  </a:lnTo>
                  <a:lnTo>
                    <a:pt x="382" y="578"/>
                  </a:lnTo>
                  <a:lnTo>
                    <a:pt x="382" y="580"/>
                  </a:lnTo>
                  <a:lnTo>
                    <a:pt x="382" y="580"/>
                  </a:lnTo>
                  <a:lnTo>
                    <a:pt x="384" y="582"/>
                  </a:lnTo>
                  <a:lnTo>
                    <a:pt x="388" y="582"/>
                  </a:lnTo>
                  <a:lnTo>
                    <a:pt x="388" y="582"/>
                  </a:lnTo>
                  <a:lnTo>
                    <a:pt x="388" y="580"/>
                  </a:lnTo>
                  <a:lnTo>
                    <a:pt x="388" y="580"/>
                  </a:lnTo>
                  <a:lnTo>
                    <a:pt x="388" y="580"/>
                  </a:lnTo>
                  <a:lnTo>
                    <a:pt x="390" y="580"/>
                  </a:lnTo>
                  <a:lnTo>
                    <a:pt x="390" y="580"/>
                  </a:lnTo>
                  <a:lnTo>
                    <a:pt x="392" y="578"/>
                  </a:lnTo>
                  <a:lnTo>
                    <a:pt x="392" y="578"/>
                  </a:lnTo>
                  <a:lnTo>
                    <a:pt x="392" y="576"/>
                  </a:lnTo>
                  <a:lnTo>
                    <a:pt x="392" y="576"/>
                  </a:lnTo>
                  <a:lnTo>
                    <a:pt x="392" y="574"/>
                  </a:lnTo>
                  <a:lnTo>
                    <a:pt x="392" y="574"/>
                  </a:lnTo>
                  <a:lnTo>
                    <a:pt x="390" y="572"/>
                  </a:lnTo>
                  <a:lnTo>
                    <a:pt x="390" y="572"/>
                  </a:lnTo>
                  <a:lnTo>
                    <a:pt x="390" y="572"/>
                  </a:lnTo>
                  <a:lnTo>
                    <a:pt x="390" y="572"/>
                  </a:lnTo>
                  <a:lnTo>
                    <a:pt x="386" y="570"/>
                  </a:lnTo>
                  <a:lnTo>
                    <a:pt x="386" y="570"/>
                  </a:lnTo>
                  <a:lnTo>
                    <a:pt x="386" y="568"/>
                  </a:lnTo>
                  <a:lnTo>
                    <a:pt x="386" y="568"/>
                  </a:lnTo>
                  <a:lnTo>
                    <a:pt x="388" y="566"/>
                  </a:lnTo>
                  <a:lnTo>
                    <a:pt x="390" y="566"/>
                  </a:lnTo>
                  <a:lnTo>
                    <a:pt x="392" y="566"/>
                  </a:lnTo>
                  <a:lnTo>
                    <a:pt x="392" y="566"/>
                  </a:lnTo>
                  <a:lnTo>
                    <a:pt x="392" y="566"/>
                  </a:lnTo>
                  <a:lnTo>
                    <a:pt x="394" y="564"/>
                  </a:lnTo>
                  <a:lnTo>
                    <a:pt x="394" y="562"/>
                  </a:lnTo>
                  <a:lnTo>
                    <a:pt x="394" y="562"/>
                  </a:lnTo>
                  <a:lnTo>
                    <a:pt x="396" y="562"/>
                  </a:lnTo>
                  <a:lnTo>
                    <a:pt x="396" y="562"/>
                  </a:lnTo>
                  <a:lnTo>
                    <a:pt x="396" y="564"/>
                  </a:lnTo>
                  <a:lnTo>
                    <a:pt x="398" y="564"/>
                  </a:lnTo>
                  <a:lnTo>
                    <a:pt x="398" y="564"/>
                  </a:lnTo>
                  <a:lnTo>
                    <a:pt x="402" y="564"/>
                  </a:lnTo>
                  <a:lnTo>
                    <a:pt x="402" y="564"/>
                  </a:lnTo>
                  <a:lnTo>
                    <a:pt x="406" y="564"/>
                  </a:lnTo>
                  <a:lnTo>
                    <a:pt x="406" y="564"/>
                  </a:lnTo>
                  <a:lnTo>
                    <a:pt x="408" y="564"/>
                  </a:lnTo>
                  <a:lnTo>
                    <a:pt x="408" y="564"/>
                  </a:lnTo>
                  <a:lnTo>
                    <a:pt x="410" y="566"/>
                  </a:lnTo>
                  <a:lnTo>
                    <a:pt x="412" y="566"/>
                  </a:lnTo>
                  <a:lnTo>
                    <a:pt x="414" y="566"/>
                  </a:lnTo>
                  <a:lnTo>
                    <a:pt x="414" y="566"/>
                  </a:lnTo>
                  <a:lnTo>
                    <a:pt x="414" y="564"/>
                  </a:lnTo>
                  <a:lnTo>
                    <a:pt x="414" y="564"/>
                  </a:lnTo>
                  <a:lnTo>
                    <a:pt x="414" y="562"/>
                  </a:lnTo>
                  <a:lnTo>
                    <a:pt x="414" y="562"/>
                  </a:lnTo>
                  <a:lnTo>
                    <a:pt x="412" y="562"/>
                  </a:lnTo>
                  <a:lnTo>
                    <a:pt x="412" y="562"/>
                  </a:lnTo>
                  <a:lnTo>
                    <a:pt x="412" y="560"/>
                  </a:lnTo>
                  <a:lnTo>
                    <a:pt x="412" y="560"/>
                  </a:lnTo>
                  <a:lnTo>
                    <a:pt x="408" y="558"/>
                  </a:lnTo>
                  <a:lnTo>
                    <a:pt x="408" y="558"/>
                  </a:lnTo>
                  <a:lnTo>
                    <a:pt x="404" y="558"/>
                  </a:lnTo>
                  <a:lnTo>
                    <a:pt x="404" y="558"/>
                  </a:lnTo>
                  <a:lnTo>
                    <a:pt x="404" y="558"/>
                  </a:lnTo>
                  <a:lnTo>
                    <a:pt x="404" y="558"/>
                  </a:lnTo>
                  <a:lnTo>
                    <a:pt x="400" y="558"/>
                  </a:lnTo>
                  <a:lnTo>
                    <a:pt x="400" y="558"/>
                  </a:lnTo>
                  <a:lnTo>
                    <a:pt x="400" y="556"/>
                  </a:lnTo>
                  <a:lnTo>
                    <a:pt x="400" y="556"/>
                  </a:lnTo>
                  <a:lnTo>
                    <a:pt x="400" y="556"/>
                  </a:lnTo>
                  <a:lnTo>
                    <a:pt x="396" y="556"/>
                  </a:lnTo>
                  <a:lnTo>
                    <a:pt x="396" y="556"/>
                  </a:lnTo>
                  <a:lnTo>
                    <a:pt x="394" y="554"/>
                  </a:lnTo>
                  <a:lnTo>
                    <a:pt x="394" y="554"/>
                  </a:lnTo>
                  <a:lnTo>
                    <a:pt x="390" y="552"/>
                  </a:lnTo>
                  <a:lnTo>
                    <a:pt x="384" y="552"/>
                  </a:lnTo>
                  <a:lnTo>
                    <a:pt x="384" y="552"/>
                  </a:lnTo>
                  <a:lnTo>
                    <a:pt x="384" y="550"/>
                  </a:lnTo>
                  <a:lnTo>
                    <a:pt x="384" y="550"/>
                  </a:lnTo>
                  <a:lnTo>
                    <a:pt x="378" y="550"/>
                  </a:lnTo>
                  <a:lnTo>
                    <a:pt x="378" y="550"/>
                  </a:lnTo>
                  <a:lnTo>
                    <a:pt x="376" y="548"/>
                  </a:lnTo>
                  <a:lnTo>
                    <a:pt x="374" y="546"/>
                  </a:lnTo>
                  <a:lnTo>
                    <a:pt x="374" y="546"/>
                  </a:lnTo>
                  <a:lnTo>
                    <a:pt x="370" y="546"/>
                  </a:lnTo>
                  <a:lnTo>
                    <a:pt x="370" y="546"/>
                  </a:lnTo>
                  <a:lnTo>
                    <a:pt x="368" y="546"/>
                  </a:lnTo>
                  <a:lnTo>
                    <a:pt x="368" y="546"/>
                  </a:lnTo>
                  <a:lnTo>
                    <a:pt x="366" y="546"/>
                  </a:lnTo>
                  <a:lnTo>
                    <a:pt x="366" y="546"/>
                  </a:lnTo>
                  <a:lnTo>
                    <a:pt x="364" y="548"/>
                  </a:lnTo>
                  <a:lnTo>
                    <a:pt x="364" y="546"/>
                  </a:lnTo>
                  <a:lnTo>
                    <a:pt x="364" y="546"/>
                  </a:lnTo>
                  <a:lnTo>
                    <a:pt x="360" y="546"/>
                  </a:lnTo>
                  <a:lnTo>
                    <a:pt x="360" y="546"/>
                  </a:lnTo>
                  <a:lnTo>
                    <a:pt x="360" y="544"/>
                  </a:lnTo>
                  <a:lnTo>
                    <a:pt x="360" y="544"/>
                  </a:lnTo>
                  <a:lnTo>
                    <a:pt x="358" y="544"/>
                  </a:lnTo>
                  <a:lnTo>
                    <a:pt x="358" y="544"/>
                  </a:lnTo>
                  <a:lnTo>
                    <a:pt x="358" y="542"/>
                  </a:lnTo>
                  <a:lnTo>
                    <a:pt x="358" y="542"/>
                  </a:lnTo>
                  <a:lnTo>
                    <a:pt x="354" y="542"/>
                  </a:lnTo>
                  <a:lnTo>
                    <a:pt x="354" y="542"/>
                  </a:lnTo>
                  <a:lnTo>
                    <a:pt x="352" y="542"/>
                  </a:lnTo>
                  <a:lnTo>
                    <a:pt x="352" y="542"/>
                  </a:lnTo>
                  <a:lnTo>
                    <a:pt x="352" y="540"/>
                  </a:lnTo>
                  <a:lnTo>
                    <a:pt x="352" y="540"/>
                  </a:lnTo>
                  <a:lnTo>
                    <a:pt x="348" y="540"/>
                  </a:lnTo>
                  <a:lnTo>
                    <a:pt x="348" y="540"/>
                  </a:lnTo>
                  <a:lnTo>
                    <a:pt x="348" y="540"/>
                  </a:lnTo>
                  <a:lnTo>
                    <a:pt x="348" y="540"/>
                  </a:lnTo>
                  <a:lnTo>
                    <a:pt x="344" y="540"/>
                  </a:lnTo>
                  <a:lnTo>
                    <a:pt x="344" y="538"/>
                  </a:lnTo>
                  <a:lnTo>
                    <a:pt x="344" y="538"/>
                  </a:lnTo>
                  <a:lnTo>
                    <a:pt x="342" y="536"/>
                  </a:lnTo>
                  <a:lnTo>
                    <a:pt x="342" y="536"/>
                  </a:lnTo>
                  <a:lnTo>
                    <a:pt x="340" y="534"/>
                  </a:lnTo>
                  <a:lnTo>
                    <a:pt x="338" y="536"/>
                  </a:lnTo>
                  <a:lnTo>
                    <a:pt x="338" y="536"/>
                  </a:lnTo>
                  <a:lnTo>
                    <a:pt x="336" y="536"/>
                  </a:lnTo>
                  <a:lnTo>
                    <a:pt x="336" y="536"/>
                  </a:lnTo>
                  <a:lnTo>
                    <a:pt x="336" y="534"/>
                  </a:lnTo>
                  <a:lnTo>
                    <a:pt x="336" y="534"/>
                  </a:lnTo>
                  <a:lnTo>
                    <a:pt x="332" y="534"/>
                  </a:lnTo>
                  <a:lnTo>
                    <a:pt x="332" y="534"/>
                  </a:lnTo>
                  <a:lnTo>
                    <a:pt x="332" y="532"/>
                  </a:lnTo>
                  <a:lnTo>
                    <a:pt x="332" y="532"/>
                  </a:lnTo>
                  <a:lnTo>
                    <a:pt x="330" y="530"/>
                  </a:lnTo>
                  <a:lnTo>
                    <a:pt x="330" y="530"/>
                  </a:lnTo>
                  <a:lnTo>
                    <a:pt x="330" y="528"/>
                  </a:lnTo>
                  <a:lnTo>
                    <a:pt x="330" y="528"/>
                  </a:lnTo>
                  <a:lnTo>
                    <a:pt x="328" y="528"/>
                  </a:lnTo>
                  <a:lnTo>
                    <a:pt x="328" y="526"/>
                  </a:lnTo>
                  <a:lnTo>
                    <a:pt x="328" y="526"/>
                  </a:lnTo>
                  <a:lnTo>
                    <a:pt x="324" y="524"/>
                  </a:lnTo>
                  <a:lnTo>
                    <a:pt x="324" y="524"/>
                  </a:lnTo>
                  <a:lnTo>
                    <a:pt x="316" y="522"/>
                  </a:lnTo>
                  <a:lnTo>
                    <a:pt x="316" y="522"/>
                  </a:lnTo>
                  <a:lnTo>
                    <a:pt x="310" y="518"/>
                  </a:lnTo>
                  <a:lnTo>
                    <a:pt x="306" y="512"/>
                  </a:lnTo>
                  <a:lnTo>
                    <a:pt x="306" y="512"/>
                  </a:lnTo>
                  <a:lnTo>
                    <a:pt x="304" y="508"/>
                  </a:lnTo>
                  <a:lnTo>
                    <a:pt x="304" y="508"/>
                  </a:lnTo>
                  <a:lnTo>
                    <a:pt x="302" y="508"/>
                  </a:lnTo>
                  <a:lnTo>
                    <a:pt x="300" y="508"/>
                  </a:lnTo>
                  <a:lnTo>
                    <a:pt x="300" y="508"/>
                  </a:lnTo>
                  <a:lnTo>
                    <a:pt x="298" y="506"/>
                  </a:lnTo>
                  <a:lnTo>
                    <a:pt x="298" y="506"/>
                  </a:lnTo>
                  <a:lnTo>
                    <a:pt x="294" y="502"/>
                  </a:lnTo>
                  <a:lnTo>
                    <a:pt x="294" y="502"/>
                  </a:lnTo>
                  <a:lnTo>
                    <a:pt x="292" y="500"/>
                  </a:lnTo>
                  <a:lnTo>
                    <a:pt x="292" y="498"/>
                  </a:lnTo>
                  <a:lnTo>
                    <a:pt x="292" y="494"/>
                  </a:lnTo>
                  <a:lnTo>
                    <a:pt x="292" y="494"/>
                  </a:lnTo>
                  <a:lnTo>
                    <a:pt x="286" y="492"/>
                  </a:lnTo>
                  <a:lnTo>
                    <a:pt x="286" y="492"/>
                  </a:lnTo>
                  <a:lnTo>
                    <a:pt x="284" y="490"/>
                  </a:lnTo>
                  <a:lnTo>
                    <a:pt x="284" y="490"/>
                  </a:lnTo>
                  <a:lnTo>
                    <a:pt x="282" y="488"/>
                  </a:lnTo>
                  <a:lnTo>
                    <a:pt x="282" y="488"/>
                  </a:lnTo>
                  <a:lnTo>
                    <a:pt x="282" y="486"/>
                  </a:lnTo>
                  <a:lnTo>
                    <a:pt x="282" y="486"/>
                  </a:lnTo>
                  <a:lnTo>
                    <a:pt x="278" y="484"/>
                  </a:lnTo>
                  <a:lnTo>
                    <a:pt x="278" y="484"/>
                  </a:lnTo>
                  <a:lnTo>
                    <a:pt x="276" y="482"/>
                  </a:lnTo>
                  <a:lnTo>
                    <a:pt x="274" y="478"/>
                  </a:lnTo>
                  <a:lnTo>
                    <a:pt x="274" y="478"/>
                  </a:lnTo>
                  <a:lnTo>
                    <a:pt x="274" y="476"/>
                  </a:lnTo>
                  <a:lnTo>
                    <a:pt x="274" y="476"/>
                  </a:lnTo>
                  <a:lnTo>
                    <a:pt x="274" y="472"/>
                  </a:lnTo>
                  <a:lnTo>
                    <a:pt x="274" y="472"/>
                  </a:lnTo>
                  <a:lnTo>
                    <a:pt x="272" y="470"/>
                  </a:lnTo>
                  <a:lnTo>
                    <a:pt x="272" y="470"/>
                  </a:lnTo>
                  <a:lnTo>
                    <a:pt x="272" y="470"/>
                  </a:lnTo>
                  <a:lnTo>
                    <a:pt x="272" y="470"/>
                  </a:lnTo>
                  <a:lnTo>
                    <a:pt x="272" y="470"/>
                  </a:lnTo>
                  <a:lnTo>
                    <a:pt x="268" y="468"/>
                  </a:lnTo>
                  <a:lnTo>
                    <a:pt x="268" y="468"/>
                  </a:lnTo>
                  <a:lnTo>
                    <a:pt x="268" y="468"/>
                  </a:lnTo>
                  <a:lnTo>
                    <a:pt x="268" y="468"/>
                  </a:lnTo>
                  <a:lnTo>
                    <a:pt x="268" y="464"/>
                  </a:lnTo>
                  <a:lnTo>
                    <a:pt x="266" y="464"/>
                  </a:lnTo>
                  <a:lnTo>
                    <a:pt x="266" y="464"/>
                  </a:lnTo>
                  <a:lnTo>
                    <a:pt x="264" y="464"/>
                  </a:lnTo>
                  <a:lnTo>
                    <a:pt x="264" y="464"/>
                  </a:lnTo>
                  <a:lnTo>
                    <a:pt x="262" y="460"/>
                  </a:lnTo>
                  <a:lnTo>
                    <a:pt x="262" y="460"/>
                  </a:lnTo>
                  <a:lnTo>
                    <a:pt x="262" y="458"/>
                  </a:lnTo>
                  <a:lnTo>
                    <a:pt x="262" y="458"/>
                  </a:lnTo>
                  <a:lnTo>
                    <a:pt x="260" y="456"/>
                  </a:lnTo>
                  <a:lnTo>
                    <a:pt x="260" y="456"/>
                  </a:lnTo>
                  <a:lnTo>
                    <a:pt x="258" y="454"/>
                  </a:lnTo>
                  <a:lnTo>
                    <a:pt x="256" y="450"/>
                  </a:lnTo>
                  <a:lnTo>
                    <a:pt x="254" y="444"/>
                  </a:lnTo>
                  <a:lnTo>
                    <a:pt x="254" y="444"/>
                  </a:lnTo>
                  <a:lnTo>
                    <a:pt x="254" y="442"/>
                  </a:lnTo>
                  <a:lnTo>
                    <a:pt x="254" y="442"/>
                  </a:lnTo>
                  <a:lnTo>
                    <a:pt x="250" y="440"/>
                  </a:lnTo>
                  <a:lnTo>
                    <a:pt x="250" y="440"/>
                  </a:lnTo>
                  <a:lnTo>
                    <a:pt x="248" y="440"/>
                  </a:lnTo>
                  <a:lnTo>
                    <a:pt x="248" y="440"/>
                  </a:lnTo>
                  <a:lnTo>
                    <a:pt x="246" y="436"/>
                  </a:lnTo>
                  <a:lnTo>
                    <a:pt x="244" y="432"/>
                  </a:lnTo>
                  <a:lnTo>
                    <a:pt x="244" y="432"/>
                  </a:lnTo>
                  <a:lnTo>
                    <a:pt x="242" y="432"/>
                  </a:lnTo>
                  <a:lnTo>
                    <a:pt x="242" y="432"/>
                  </a:lnTo>
                  <a:lnTo>
                    <a:pt x="240" y="430"/>
                  </a:lnTo>
                  <a:lnTo>
                    <a:pt x="240" y="430"/>
                  </a:lnTo>
                  <a:lnTo>
                    <a:pt x="238" y="428"/>
                  </a:lnTo>
                  <a:lnTo>
                    <a:pt x="238" y="428"/>
                  </a:lnTo>
                  <a:lnTo>
                    <a:pt x="232" y="418"/>
                  </a:lnTo>
                  <a:lnTo>
                    <a:pt x="232" y="418"/>
                  </a:lnTo>
                  <a:lnTo>
                    <a:pt x="232" y="416"/>
                  </a:lnTo>
                  <a:lnTo>
                    <a:pt x="232" y="416"/>
                  </a:lnTo>
                  <a:lnTo>
                    <a:pt x="228" y="414"/>
                  </a:lnTo>
                  <a:lnTo>
                    <a:pt x="228" y="414"/>
                  </a:lnTo>
                  <a:lnTo>
                    <a:pt x="228" y="412"/>
                  </a:lnTo>
                  <a:lnTo>
                    <a:pt x="228" y="412"/>
                  </a:lnTo>
                  <a:lnTo>
                    <a:pt x="228" y="412"/>
                  </a:lnTo>
                  <a:lnTo>
                    <a:pt x="228" y="410"/>
                  </a:lnTo>
                  <a:lnTo>
                    <a:pt x="228" y="410"/>
                  </a:lnTo>
                  <a:lnTo>
                    <a:pt x="228" y="408"/>
                  </a:lnTo>
                  <a:lnTo>
                    <a:pt x="228" y="408"/>
                  </a:lnTo>
                  <a:lnTo>
                    <a:pt x="226" y="406"/>
                  </a:lnTo>
                  <a:lnTo>
                    <a:pt x="226" y="406"/>
                  </a:lnTo>
                  <a:lnTo>
                    <a:pt x="218" y="396"/>
                  </a:lnTo>
                  <a:lnTo>
                    <a:pt x="218" y="396"/>
                  </a:lnTo>
                  <a:lnTo>
                    <a:pt x="200" y="360"/>
                  </a:lnTo>
                  <a:lnTo>
                    <a:pt x="200" y="360"/>
                  </a:lnTo>
                  <a:lnTo>
                    <a:pt x="200" y="358"/>
                  </a:lnTo>
                  <a:lnTo>
                    <a:pt x="200" y="358"/>
                  </a:lnTo>
                  <a:lnTo>
                    <a:pt x="200" y="356"/>
                  </a:lnTo>
                  <a:lnTo>
                    <a:pt x="198" y="354"/>
                  </a:lnTo>
                  <a:lnTo>
                    <a:pt x="198" y="354"/>
                  </a:lnTo>
                  <a:lnTo>
                    <a:pt x="198" y="352"/>
                  </a:lnTo>
                  <a:lnTo>
                    <a:pt x="198" y="352"/>
                  </a:lnTo>
                  <a:lnTo>
                    <a:pt x="196" y="348"/>
                  </a:lnTo>
                  <a:lnTo>
                    <a:pt x="190" y="346"/>
                  </a:lnTo>
                  <a:lnTo>
                    <a:pt x="190" y="346"/>
                  </a:lnTo>
                  <a:lnTo>
                    <a:pt x="190" y="346"/>
                  </a:lnTo>
                  <a:lnTo>
                    <a:pt x="190" y="346"/>
                  </a:lnTo>
                  <a:lnTo>
                    <a:pt x="188" y="342"/>
                  </a:lnTo>
                  <a:lnTo>
                    <a:pt x="188" y="342"/>
                  </a:lnTo>
                  <a:lnTo>
                    <a:pt x="188" y="342"/>
                  </a:lnTo>
                  <a:lnTo>
                    <a:pt x="188" y="342"/>
                  </a:lnTo>
                  <a:lnTo>
                    <a:pt x="188" y="338"/>
                  </a:lnTo>
                  <a:lnTo>
                    <a:pt x="184" y="334"/>
                  </a:lnTo>
                  <a:lnTo>
                    <a:pt x="184" y="334"/>
                  </a:lnTo>
                  <a:lnTo>
                    <a:pt x="182" y="332"/>
                  </a:lnTo>
                  <a:lnTo>
                    <a:pt x="180" y="328"/>
                  </a:lnTo>
                  <a:lnTo>
                    <a:pt x="180" y="328"/>
                  </a:lnTo>
                  <a:lnTo>
                    <a:pt x="180" y="326"/>
                  </a:lnTo>
                  <a:lnTo>
                    <a:pt x="180" y="326"/>
                  </a:lnTo>
                  <a:lnTo>
                    <a:pt x="180" y="324"/>
                  </a:lnTo>
                  <a:lnTo>
                    <a:pt x="180" y="324"/>
                  </a:lnTo>
                  <a:lnTo>
                    <a:pt x="180" y="322"/>
                  </a:lnTo>
                  <a:lnTo>
                    <a:pt x="180" y="322"/>
                  </a:lnTo>
                  <a:lnTo>
                    <a:pt x="178" y="320"/>
                  </a:lnTo>
                  <a:lnTo>
                    <a:pt x="176" y="316"/>
                  </a:lnTo>
                  <a:lnTo>
                    <a:pt x="176" y="316"/>
                  </a:lnTo>
                  <a:lnTo>
                    <a:pt x="178" y="314"/>
                  </a:lnTo>
                  <a:lnTo>
                    <a:pt x="178" y="314"/>
                  </a:lnTo>
                  <a:lnTo>
                    <a:pt x="176" y="310"/>
                  </a:lnTo>
                  <a:lnTo>
                    <a:pt x="172" y="306"/>
                  </a:lnTo>
                  <a:lnTo>
                    <a:pt x="172" y="306"/>
                  </a:lnTo>
                  <a:lnTo>
                    <a:pt x="170" y="304"/>
                  </a:lnTo>
                  <a:lnTo>
                    <a:pt x="170" y="300"/>
                  </a:lnTo>
                  <a:lnTo>
                    <a:pt x="170" y="300"/>
                  </a:lnTo>
                  <a:lnTo>
                    <a:pt x="170" y="300"/>
                  </a:lnTo>
                  <a:lnTo>
                    <a:pt x="170" y="300"/>
                  </a:lnTo>
                  <a:lnTo>
                    <a:pt x="170" y="296"/>
                  </a:lnTo>
                  <a:lnTo>
                    <a:pt x="168" y="294"/>
                  </a:lnTo>
                  <a:lnTo>
                    <a:pt x="168" y="294"/>
                  </a:lnTo>
                  <a:lnTo>
                    <a:pt x="166" y="294"/>
                  </a:lnTo>
                  <a:lnTo>
                    <a:pt x="166" y="294"/>
                  </a:lnTo>
                  <a:lnTo>
                    <a:pt x="164" y="290"/>
                  </a:lnTo>
                  <a:lnTo>
                    <a:pt x="158" y="290"/>
                  </a:lnTo>
                  <a:lnTo>
                    <a:pt x="158" y="290"/>
                  </a:lnTo>
                  <a:lnTo>
                    <a:pt x="160" y="288"/>
                  </a:lnTo>
                  <a:lnTo>
                    <a:pt x="160" y="288"/>
                  </a:lnTo>
                  <a:lnTo>
                    <a:pt x="160" y="284"/>
                  </a:lnTo>
                  <a:lnTo>
                    <a:pt x="160" y="284"/>
                  </a:lnTo>
                  <a:lnTo>
                    <a:pt x="160" y="282"/>
                  </a:lnTo>
                  <a:lnTo>
                    <a:pt x="160" y="282"/>
                  </a:lnTo>
                  <a:lnTo>
                    <a:pt x="160" y="280"/>
                  </a:lnTo>
                  <a:lnTo>
                    <a:pt x="160" y="280"/>
                  </a:lnTo>
                  <a:lnTo>
                    <a:pt x="158" y="276"/>
                  </a:lnTo>
                  <a:lnTo>
                    <a:pt x="158" y="276"/>
                  </a:lnTo>
                  <a:lnTo>
                    <a:pt x="152" y="266"/>
                  </a:lnTo>
                  <a:lnTo>
                    <a:pt x="152" y="266"/>
                  </a:lnTo>
                  <a:lnTo>
                    <a:pt x="152" y="264"/>
                  </a:lnTo>
                  <a:lnTo>
                    <a:pt x="152" y="264"/>
                  </a:lnTo>
                  <a:lnTo>
                    <a:pt x="152" y="262"/>
                  </a:lnTo>
                  <a:lnTo>
                    <a:pt x="152" y="262"/>
                  </a:lnTo>
                  <a:lnTo>
                    <a:pt x="150" y="258"/>
                  </a:lnTo>
                  <a:lnTo>
                    <a:pt x="150" y="258"/>
                  </a:lnTo>
                  <a:lnTo>
                    <a:pt x="142" y="246"/>
                  </a:lnTo>
                  <a:lnTo>
                    <a:pt x="142" y="246"/>
                  </a:lnTo>
                  <a:lnTo>
                    <a:pt x="142" y="244"/>
                  </a:lnTo>
                  <a:lnTo>
                    <a:pt x="142" y="244"/>
                  </a:lnTo>
                  <a:lnTo>
                    <a:pt x="142" y="242"/>
                  </a:lnTo>
                  <a:lnTo>
                    <a:pt x="142" y="242"/>
                  </a:lnTo>
                  <a:lnTo>
                    <a:pt x="140" y="238"/>
                  </a:lnTo>
                  <a:lnTo>
                    <a:pt x="140" y="238"/>
                  </a:lnTo>
                  <a:lnTo>
                    <a:pt x="132" y="230"/>
                  </a:lnTo>
                  <a:lnTo>
                    <a:pt x="132" y="230"/>
                  </a:lnTo>
                  <a:lnTo>
                    <a:pt x="134" y="230"/>
                  </a:lnTo>
                  <a:lnTo>
                    <a:pt x="134" y="230"/>
                  </a:lnTo>
                  <a:lnTo>
                    <a:pt x="136" y="230"/>
                  </a:lnTo>
                  <a:lnTo>
                    <a:pt x="136" y="230"/>
                  </a:lnTo>
                  <a:lnTo>
                    <a:pt x="136" y="226"/>
                  </a:lnTo>
                  <a:lnTo>
                    <a:pt x="134" y="224"/>
                  </a:lnTo>
                  <a:lnTo>
                    <a:pt x="134" y="224"/>
                  </a:lnTo>
                  <a:lnTo>
                    <a:pt x="130" y="222"/>
                  </a:lnTo>
                  <a:lnTo>
                    <a:pt x="126" y="216"/>
                  </a:lnTo>
                  <a:lnTo>
                    <a:pt x="122" y="204"/>
                  </a:lnTo>
                  <a:lnTo>
                    <a:pt x="122" y="204"/>
                  </a:lnTo>
                  <a:lnTo>
                    <a:pt x="122" y="202"/>
                  </a:lnTo>
                  <a:lnTo>
                    <a:pt x="122" y="202"/>
                  </a:lnTo>
                  <a:lnTo>
                    <a:pt x="120" y="200"/>
                  </a:lnTo>
                  <a:lnTo>
                    <a:pt x="120" y="200"/>
                  </a:lnTo>
                  <a:lnTo>
                    <a:pt x="120" y="198"/>
                  </a:lnTo>
                  <a:lnTo>
                    <a:pt x="120" y="198"/>
                  </a:lnTo>
                  <a:lnTo>
                    <a:pt x="120" y="194"/>
                  </a:lnTo>
                  <a:lnTo>
                    <a:pt x="120" y="192"/>
                  </a:lnTo>
                  <a:lnTo>
                    <a:pt x="120" y="192"/>
                  </a:lnTo>
                  <a:lnTo>
                    <a:pt x="120" y="190"/>
                  </a:lnTo>
                  <a:lnTo>
                    <a:pt x="120" y="190"/>
                  </a:lnTo>
                  <a:lnTo>
                    <a:pt x="120" y="186"/>
                  </a:lnTo>
                  <a:lnTo>
                    <a:pt x="120" y="186"/>
                  </a:lnTo>
                  <a:lnTo>
                    <a:pt x="118" y="184"/>
                  </a:lnTo>
                  <a:lnTo>
                    <a:pt x="118" y="184"/>
                  </a:lnTo>
                  <a:lnTo>
                    <a:pt x="118" y="182"/>
                  </a:lnTo>
                  <a:lnTo>
                    <a:pt x="118" y="182"/>
                  </a:lnTo>
                  <a:lnTo>
                    <a:pt x="116" y="182"/>
                  </a:lnTo>
                  <a:lnTo>
                    <a:pt x="116" y="182"/>
                  </a:lnTo>
                  <a:lnTo>
                    <a:pt x="116" y="180"/>
                  </a:lnTo>
                  <a:lnTo>
                    <a:pt x="116" y="180"/>
                  </a:lnTo>
                  <a:lnTo>
                    <a:pt x="116" y="178"/>
                  </a:lnTo>
                  <a:lnTo>
                    <a:pt x="116" y="178"/>
                  </a:lnTo>
                  <a:lnTo>
                    <a:pt x="116" y="176"/>
                  </a:lnTo>
                  <a:lnTo>
                    <a:pt x="116" y="176"/>
                  </a:lnTo>
                  <a:lnTo>
                    <a:pt x="116" y="176"/>
                  </a:lnTo>
                  <a:lnTo>
                    <a:pt x="116" y="176"/>
                  </a:lnTo>
                  <a:lnTo>
                    <a:pt x="118" y="174"/>
                  </a:lnTo>
                  <a:lnTo>
                    <a:pt x="116" y="172"/>
                  </a:lnTo>
                  <a:lnTo>
                    <a:pt x="116" y="172"/>
                  </a:lnTo>
                  <a:lnTo>
                    <a:pt x="116" y="172"/>
                  </a:lnTo>
                  <a:lnTo>
                    <a:pt x="116" y="172"/>
                  </a:lnTo>
                  <a:lnTo>
                    <a:pt x="116" y="172"/>
                  </a:lnTo>
                  <a:lnTo>
                    <a:pt x="114" y="168"/>
                  </a:lnTo>
                  <a:lnTo>
                    <a:pt x="114" y="168"/>
                  </a:lnTo>
                  <a:lnTo>
                    <a:pt x="112" y="168"/>
                  </a:lnTo>
                  <a:lnTo>
                    <a:pt x="112" y="168"/>
                  </a:lnTo>
                  <a:lnTo>
                    <a:pt x="112" y="168"/>
                  </a:lnTo>
                  <a:lnTo>
                    <a:pt x="112" y="168"/>
                  </a:lnTo>
                  <a:lnTo>
                    <a:pt x="112" y="166"/>
                  </a:lnTo>
                  <a:lnTo>
                    <a:pt x="112" y="166"/>
                  </a:lnTo>
                  <a:lnTo>
                    <a:pt x="112" y="166"/>
                  </a:lnTo>
                  <a:lnTo>
                    <a:pt x="114" y="164"/>
                  </a:lnTo>
                  <a:lnTo>
                    <a:pt x="112" y="164"/>
                  </a:lnTo>
                  <a:lnTo>
                    <a:pt x="112" y="164"/>
                  </a:lnTo>
                  <a:lnTo>
                    <a:pt x="112" y="162"/>
                  </a:lnTo>
                  <a:lnTo>
                    <a:pt x="112" y="162"/>
                  </a:lnTo>
                  <a:lnTo>
                    <a:pt x="106" y="158"/>
                  </a:lnTo>
                  <a:lnTo>
                    <a:pt x="104" y="152"/>
                  </a:lnTo>
                  <a:lnTo>
                    <a:pt x="104" y="152"/>
                  </a:lnTo>
                  <a:lnTo>
                    <a:pt x="104" y="150"/>
                  </a:lnTo>
                  <a:lnTo>
                    <a:pt x="104" y="150"/>
                  </a:lnTo>
                  <a:lnTo>
                    <a:pt x="104" y="148"/>
                  </a:lnTo>
                  <a:lnTo>
                    <a:pt x="104" y="148"/>
                  </a:lnTo>
                  <a:lnTo>
                    <a:pt x="104" y="146"/>
                  </a:lnTo>
                  <a:lnTo>
                    <a:pt x="104" y="146"/>
                  </a:lnTo>
                  <a:lnTo>
                    <a:pt x="100" y="142"/>
                  </a:lnTo>
                  <a:lnTo>
                    <a:pt x="100" y="142"/>
                  </a:lnTo>
                  <a:lnTo>
                    <a:pt x="100" y="140"/>
                  </a:lnTo>
                  <a:lnTo>
                    <a:pt x="100" y="140"/>
                  </a:lnTo>
                  <a:lnTo>
                    <a:pt x="100" y="138"/>
                  </a:lnTo>
                  <a:lnTo>
                    <a:pt x="100" y="138"/>
                  </a:lnTo>
                  <a:lnTo>
                    <a:pt x="100" y="136"/>
                  </a:lnTo>
                  <a:lnTo>
                    <a:pt x="100" y="136"/>
                  </a:lnTo>
                  <a:lnTo>
                    <a:pt x="100" y="134"/>
                  </a:lnTo>
                  <a:lnTo>
                    <a:pt x="98" y="132"/>
                  </a:lnTo>
                  <a:lnTo>
                    <a:pt x="98" y="132"/>
                  </a:lnTo>
                  <a:lnTo>
                    <a:pt x="96" y="132"/>
                  </a:lnTo>
                  <a:lnTo>
                    <a:pt x="96" y="132"/>
                  </a:lnTo>
                  <a:lnTo>
                    <a:pt x="96" y="130"/>
                  </a:lnTo>
                  <a:lnTo>
                    <a:pt x="96" y="130"/>
                  </a:lnTo>
                  <a:lnTo>
                    <a:pt x="94" y="128"/>
                  </a:lnTo>
                  <a:lnTo>
                    <a:pt x="94" y="128"/>
                  </a:lnTo>
                  <a:lnTo>
                    <a:pt x="94" y="128"/>
                  </a:lnTo>
                  <a:lnTo>
                    <a:pt x="92" y="124"/>
                  </a:lnTo>
                  <a:lnTo>
                    <a:pt x="92" y="120"/>
                  </a:lnTo>
                  <a:lnTo>
                    <a:pt x="92" y="120"/>
                  </a:lnTo>
                  <a:lnTo>
                    <a:pt x="92" y="118"/>
                  </a:lnTo>
                  <a:lnTo>
                    <a:pt x="92" y="118"/>
                  </a:lnTo>
                  <a:lnTo>
                    <a:pt x="90" y="116"/>
                  </a:lnTo>
                  <a:lnTo>
                    <a:pt x="90" y="11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43"/>
            <p:cNvSpPr>
              <a:spLocks/>
            </p:cNvSpPr>
            <p:nvPr/>
          </p:nvSpPr>
          <p:spPr bwMode="auto">
            <a:xfrm>
              <a:off x="9871621" y="2645826"/>
              <a:ext cx="809287" cy="1271737"/>
            </a:xfrm>
            <a:custGeom>
              <a:avLst/>
              <a:gdLst>
                <a:gd name="T0" fmla="*/ 362 w 434"/>
                <a:gd name="T1" fmla="*/ 0 h 682"/>
                <a:gd name="T2" fmla="*/ 316 w 434"/>
                <a:gd name="T3" fmla="*/ 26 h 682"/>
                <a:gd name="T4" fmla="*/ 284 w 434"/>
                <a:gd name="T5" fmla="*/ 54 h 682"/>
                <a:gd name="T6" fmla="*/ 258 w 434"/>
                <a:gd name="T7" fmla="*/ 86 h 682"/>
                <a:gd name="T8" fmla="*/ 232 w 434"/>
                <a:gd name="T9" fmla="*/ 128 h 682"/>
                <a:gd name="T10" fmla="*/ 214 w 434"/>
                <a:gd name="T11" fmla="*/ 170 h 682"/>
                <a:gd name="T12" fmla="*/ 204 w 434"/>
                <a:gd name="T13" fmla="*/ 194 h 682"/>
                <a:gd name="T14" fmla="*/ 190 w 434"/>
                <a:gd name="T15" fmla="*/ 218 h 682"/>
                <a:gd name="T16" fmla="*/ 176 w 434"/>
                <a:gd name="T17" fmla="*/ 250 h 682"/>
                <a:gd name="T18" fmla="*/ 160 w 434"/>
                <a:gd name="T19" fmla="*/ 304 h 682"/>
                <a:gd name="T20" fmla="*/ 154 w 434"/>
                <a:gd name="T21" fmla="*/ 332 h 682"/>
                <a:gd name="T22" fmla="*/ 148 w 434"/>
                <a:gd name="T23" fmla="*/ 362 h 682"/>
                <a:gd name="T24" fmla="*/ 138 w 434"/>
                <a:gd name="T25" fmla="*/ 382 h 682"/>
                <a:gd name="T26" fmla="*/ 128 w 434"/>
                <a:gd name="T27" fmla="*/ 410 h 682"/>
                <a:gd name="T28" fmla="*/ 150 w 434"/>
                <a:gd name="T29" fmla="*/ 400 h 682"/>
                <a:gd name="T30" fmla="*/ 158 w 434"/>
                <a:gd name="T31" fmla="*/ 378 h 682"/>
                <a:gd name="T32" fmla="*/ 172 w 434"/>
                <a:gd name="T33" fmla="*/ 360 h 682"/>
                <a:gd name="T34" fmla="*/ 166 w 434"/>
                <a:gd name="T35" fmla="*/ 384 h 682"/>
                <a:gd name="T36" fmla="*/ 148 w 434"/>
                <a:gd name="T37" fmla="*/ 426 h 682"/>
                <a:gd name="T38" fmla="*/ 136 w 434"/>
                <a:gd name="T39" fmla="*/ 468 h 682"/>
                <a:gd name="T40" fmla="*/ 128 w 434"/>
                <a:gd name="T41" fmla="*/ 494 h 682"/>
                <a:gd name="T42" fmla="*/ 122 w 434"/>
                <a:gd name="T43" fmla="*/ 522 h 682"/>
                <a:gd name="T44" fmla="*/ 106 w 434"/>
                <a:gd name="T45" fmla="*/ 548 h 682"/>
                <a:gd name="T46" fmla="*/ 28 w 434"/>
                <a:gd name="T47" fmla="*/ 648 h 682"/>
                <a:gd name="T48" fmla="*/ 2 w 434"/>
                <a:gd name="T49" fmla="*/ 682 h 682"/>
                <a:gd name="T50" fmla="*/ 62 w 434"/>
                <a:gd name="T51" fmla="*/ 642 h 682"/>
                <a:gd name="T52" fmla="*/ 92 w 434"/>
                <a:gd name="T53" fmla="*/ 614 h 682"/>
                <a:gd name="T54" fmla="*/ 108 w 434"/>
                <a:gd name="T55" fmla="*/ 602 h 682"/>
                <a:gd name="T56" fmla="*/ 80 w 434"/>
                <a:gd name="T57" fmla="*/ 648 h 682"/>
                <a:gd name="T58" fmla="*/ 64 w 434"/>
                <a:gd name="T59" fmla="*/ 668 h 682"/>
                <a:gd name="T60" fmla="*/ 84 w 434"/>
                <a:gd name="T61" fmla="*/ 668 h 682"/>
                <a:gd name="T62" fmla="*/ 110 w 434"/>
                <a:gd name="T63" fmla="*/ 646 h 682"/>
                <a:gd name="T64" fmla="*/ 130 w 434"/>
                <a:gd name="T65" fmla="*/ 634 h 682"/>
                <a:gd name="T66" fmla="*/ 140 w 434"/>
                <a:gd name="T67" fmla="*/ 616 h 682"/>
                <a:gd name="T68" fmla="*/ 154 w 434"/>
                <a:gd name="T69" fmla="*/ 602 h 682"/>
                <a:gd name="T70" fmla="*/ 178 w 434"/>
                <a:gd name="T71" fmla="*/ 594 h 682"/>
                <a:gd name="T72" fmla="*/ 188 w 434"/>
                <a:gd name="T73" fmla="*/ 576 h 682"/>
                <a:gd name="T74" fmla="*/ 206 w 434"/>
                <a:gd name="T75" fmla="*/ 546 h 682"/>
                <a:gd name="T76" fmla="*/ 222 w 434"/>
                <a:gd name="T77" fmla="*/ 510 h 682"/>
                <a:gd name="T78" fmla="*/ 228 w 434"/>
                <a:gd name="T79" fmla="*/ 484 h 682"/>
                <a:gd name="T80" fmla="*/ 234 w 434"/>
                <a:gd name="T81" fmla="*/ 460 h 682"/>
                <a:gd name="T82" fmla="*/ 242 w 434"/>
                <a:gd name="T83" fmla="*/ 434 h 682"/>
                <a:gd name="T84" fmla="*/ 248 w 434"/>
                <a:gd name="T85" fmla="*/ 408 h 682"/>
                <a:gd name="T86" fmla="*/ 254 w 434"/>
                <a:gd name="T87" fmla="*/ 386 h 682"/>
                <a:gd name="T88" fmla="*/ 260 w 434"/>
                <a:gd name="T89" fmla="*/ 360 h 682"/>
                <a:gd name="T90" fmla="*/ 266 w 434"/>
                <a:gd name="T91" fmla="*/ 336 h 682"/>
                <a:gd name="T92" fmla="*/ 272 w 434"/>
                <a:gd name="T93" fmla="*/ 308 h 682"/>
                <a:gd name="T94" fmla="*/ 272 w 434"/>
                <a:gd name="T95" fmla="*/ 286 h 682"/>
                <a:gd name="T96" fmla="*/ 276 w 434"/>
                <a:gd name="T97" fmla="*/ 262 h 682"/>
                <a:gd name="T98" fmla="*/ 282 w 434"/>
                <a:gd name="T99" fmla="*/ 240 h 682"/>
                <a:gd name="T100" fmla="*/ 290 w 434"/>
                <a:gd name="T101" fmla="*/ 220 h 682"/>
                <a:gd name="T102" fmla="*/ 294 w 434"/>
                <a:gd name="T103" fmla="*/ 200 h 682"/>
                <a:gd name="T104" fmla="*/ 304 w 434"/>
                <a:gd name="T105" fmla="*/ 168 h 682"/>
                <a:gd name="T106" fmla="*/ 310 w 434"/>
                <a:gd name="T107" fmla="*/ 150 h 682"/>
                <a:gd name="T108" fmla="*/ 324 w 434"/>
                <a:gd name="T109" fmla="*/ 120 h 682"/>
                <a:gd name="T110" fmla="*/ 354 w 434"/>
                <a:gd name="T111" fmla="*/ 72 h 682"/>
                <a:gd name="T112" fmla="*/ 372 w 434"/>
                <a:gd name="T113" fmla="*/ 54 h 682"/>
                <a:gd name="T114" fmla="*/ 410 w 434"/>
                <a:gd name="T115" fmla="*/ 52 h 682"/>
                <a:gd name="T116" fmla="*/ 422 w 434"/>
                <a:gd name="T117" fmla="*/ 70 h 682"/>
                <a:gd name="T118" fmla="*/ 432 w 434"/>
                <a:gd name="T119" fmla="*/ 42 h 682"/>
                <a:gd name="T120" fmla="*/ 404 w 434"/>
                <a:gd name="T121" fmla="*/ 1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4" h="682">
                  <a:moveTo>
                    <a:pt x="396" y="12"/>
                  </a:moveTo>
                  <a:lnTo>
                    <a:pt x="396" y="12"/>
                  </a:lnTo>
                  <a:lnTo>
                    <a:pt x="394" y="12"/>
                  </a:lnTo>
                  <a:lnTo>
                    <a:pt x="394" y="12"/>
                  </a:lnTo>
                  <a:lnTo>
                    <a:pt x="386" y="6"/>
                  </a:lnTo>
                  <a:lnTo>
                    <a:pt x="386" y="6"/>
                  </a:lnTo>
                  <a:lnTo>
                    <a:pt x="384" y="6"/>
                  </a:lnTo>
                  <a:lnTo>
                    <a:pt x="384" y="6"/>
                  </a:lnTo>
                  <a:lnTo>
                    <a:pt x="382" y="6"/>
                  </a:lnTo>
                  <a:lnTo>
                    <a:pt x="382" y="6"/>
                  </a:lnTo>
                  <a:lnTo>
                    <a:pt x="380" y="6"/>
                  </a:lnTo>
                  <a:lnTo>
                    <a:pt x="380" y="6"/>
                  </a:lnTo>
                  <a:lnTo>
                    <a:pt x="376" y="4"/>
                  </a:lnTo>
                  <a:lnTo>
                    <a:pt x="368" y="4"/>
                  </a:lnTo>
                  <a:lnTo>
                    <a:pt x="368" y="4"/>
                  </a:lnTo>
                  <a:lnTo>
                    <a:pt x="368" y="4"/>
                  </a:lnTo>
                  <a:lnTo>
                    <a:pt x="366" y="4"/>
                  </a:lnTo>
                  <a:lnTo>
                    <a:pt x="366" y="2"/>
                  </a:lnTo>
                  <a:lnTo>
                    <a:pt x="366" y="2"/>
                  </a:lnTo>
                  <a:lnTo>
                    <a:pt x="366" y="2"/>
                  </a:lnTo>
                  <a:lnTo>
                    <a:pt x="366" y="0"/>
                  </a:lnTo>
                  <a:lnTo>
                    <a:pt x="362" y="0"/>
                  </a:lnTo>
                  <a:lnTo>
                    <a:pt x="362" y="0"/>
                  </a:lnTo>
                  <a:lnTo>
                    <a:pt x="360" y="0"/>
                  </a:lnTo>
                  <a:lnTo>
                    <a:pt x="360" y="0"/>
                  </a:lnTo>
                  <a:lnTo>
                    <a:pt x="356" y="2"/>
                  </a:lnTo>
                  <a:lnTo>
                    <a:pt x="356" y="2"/>
                  </a:lnTo>
                  <a:lnTo>
                    <a:pt x="354" y="2"/>
                  </a:lnTo>
                  <a:lnTo>
                    <a:pt x="354" y="4"/>
                  </a:lnTo>
                  <a:lnTo>
                    <a:pt x="354" y="4"/>
                  </a:lnTo>
                  <a:lnTo>
                    <a:pt x="352" y="4"/>
                  </a:lnTo>
                  <a:lnTo>
                    <a:pt x="352" y="4"/>
                  </a:lnTo>
                  <a:lnTo>
                    <a:pt x="350" y="4"/>
                  </a:lnTo>
                  <a:lnTo>
                    <a:pt x="350" y="4"/>
                  </a:lnTo>
                  <a:lnTo>
                    <a:pt x="344" y="6"/>
                  </a:lnTo>
                  <a:lnTo>
                    <a:pt x="344" y="6"/>
                  </a:lnTo>
                  <a:lnTo>
                    <a:pt x="332" y="16"/>
                  </a:lnTo>
                  <a:lnTo>
                    <a:pt x="326" y="20"/>
                  </a:lnTo>
                  <a:lnTo>
                    <a:pt x="318" y="24"/>
                  </a:lnTo>
                  <a:lnTo>
                    <a:pt x="318" y="24"/>
                  </a:lnTo>
                  <a:lnTo>
                    <a:pt x="316" y="26"/>
                  </a:lnTo>
                  <a:lnTo>
                    <a:pt x="316" y="26"/>
                  </a:lnTo>
                  <a:lnTo>
                    <a:pt x="316" y="26"/>
                  </a:lnTo>
                  <a:lnTo>
                    <a:pt x="316" y="26"/>
                  </a:lnTo>
                  <a:lnTo>
                    <a:pt x="316" y="28"/>
                  </a:lnTo>
                  <a:lnTo>
                    <a:pt x="316" y="28"/>
                  </a:lnTo>
                  <a:lnTo>
                    <a:pt x="316" y="30"/>
                  </a:lnTo>
                  <a:lnTo>
                    <a:pt x="316" y="30"/>
                  </a:lnTo>
                  <a:lnTo>
                    <a:pt x="316" y="32"/>
                  </a:lnTo>
                  <a:lnTo>
                    <a:pt x="316" y="32"/>
                  </a:lnTo>
                  <a:lnTo>
                    <a:pt x="314" y="36"/>
                  </a:lnTo>
                  <a:lnTo>
                    <a:pt x="308" y="36"/>
                  </a:lnTo>
                  <a:lnTo>
                    <a:pt x="308" y="36"/>
                  </a:lnTo>
                  <a:lnTo>
                    <a:pt x="304" y="36"/>
                  </a:lnTo>
                  <a:lnTo>
                    <a:pt x="304" y="36"/>
                  </a:lnTo>
                  <a:lnTo>
                    <a:pt x="302" y="38"/>
                  </a:lnTo>
                  <a:lnTo>
                    <a:pt x="298" y="42"/>
                  </a:lnTo>
                  <a:lnTo>
                    <a:pt x="298" y="42"/>
                  </a:lnTo>
                  <a:lnTo>
                    <a:pt x="298" y="44"/>
                  </a:lnTo>
                  <a:lnTo>
                    <a:pt x="298" y="44"/>
                  </a:lnTo>
                  <a:lnTo>
                    <a:pt x="296" y="46"/>
                  </a:lnTo>
                  <a:lnTo>
                    <a:pt x="296" y="46"/>
                  </a:lnTo>
                  <a:lnTo>
                    <a:pt x="292" y="50"/>
                  </a:lnTo>
                  <a:lnTo>
                    <a:pt x="292" y="50"/>
                  </a:lnTo>
                  <a:lnTo>
                    <a:pt x="284" y="54"/>
                  </a:lnTo>
                  <a:lnTo>
                    <a:pt x="284" y="54"/>
                  </a:lnTo>
                  <a:lnTo>
                    <a:pt x="278" y="58"/>
                  </a:lnTo>
                  <a:lnTo>
                    <a:pt x="278" y="58"/>
                  </a:lnTo>
                  <a:lnTo>
                    <a:pt x="276" y="62"/>
                  </a:lnTo>
                  <a:lnTo>
                    <a:pt x="276" y="62"/>
                  </a:lnTo>
                  <a:lnTo>
                    <a:pt x="276" y="66"/>
                  </a:lnTo>
                  <a:lnTo>
                    <a:pt x="276" y="66"/>
                  </a:lnTo>
                  <a:lnTo>
                    <a:pt x="274" y="66"/>
                  </a:lnTo>
                  <a:lnTo>
                    <a:pt x="274" y="66"/>
                  </a:lnTo>
                  <a:lnTo>
                    <a:pt x="270" y="70"/>
                  </a:lnTo>
                  <a:lnTo>
                    <a:pt x="270" y="70"/>
                  </a:lnTo>
                  <a:lnTo>
                    <a:pt x="270" y="70"/>
                  </a:lnTo>
                  <a:lnTo>
                    <a:pt x="270" y="70"/>
                  </a:lnTo>
                  <a:lnTo>
                    <a:pt x="266" y="74"/>
                  </a:lnTo>
                  <a:lnTo>
                    <a:pt x="266" y="74"/>
                  </a:lnTo>
                  <a:lnTo>
                    <a:pt x="262" y="80"/>
                  </a:lnTo>
                  <a:lnTo>
                    <a:pt x="262" y="80"/>
                  </a:lnTo>
                  <a:lnTo>
                    <a:pt x="260" y="84"/>
                  </a:lnTo>
                  <a:lnTo>
                    <a:pt x="260" y="84"/>
                  </a:lnTo>
                  <a:lnTo>
                    <a:pt x="260" y="84"/>
                  </a:lnTo>
                  <a:lnTo>
                    <a:pt x="260" y="84"/>
                  </a:lnTo>
                  <a:lnTo>
                    <a:pt x="258" y="86"/>
                  </a:lnTo>
                  <a:lnTo>
                    <a:pt x="258" y="86"/>
                  </a:lnTo>
                  <a:lnTo>
                    <a:pt x="254" y="94"/>
                  </a:lnTo>
                  <a:lnTo>
                    <a:pt x="248" y="96"/>
                  </a:lnTo>
                  <a:lnTo>
                    <a:pt x="248" y="96"/>
                  </a:lnTo>
                  <a:lnTo>
                    <a:pt x="244" y="100"/>
                  </a:lnTo>
                  <a:lnTo>
                    <a:pt x="244" y="100"/>
                  </a:lnTo>
                  <a:lnTo>
                    <a:pt x="244" y="104"/>
                  </a:lnTo>
                  <a:lnTo>
                    <a:pt x="244" y="104"/>
                  </a:lnTo>
                  <a:lnTo>
                    <a:pt x="244" y="106"/>
                  </a:lnTo>
                  <a:lnTo>
                    <a:pt x="244" y="106"/>
                  </a:lnTo>
                  <a:lnTo>
                    <a:pt x="244" y="108"/>
                  </a:lnTo>
                  <a:lnTo>
                    <a:pt x="244" y="108"/>
                  </a:lnTo>
                  <a:lnTo>
                    <a:pt x="240" y="112"/>
                  </a:lnTo>
                  <a:lnTo>
                    <a:pt x="240" y="112"/>
                  </a:lnTo>
                  <a:lnTo>
                    <a:pt x="240" y="116"/>
                  </a:lnTo>
                  <a:lnTo>
                    <a:pt x="240" y="116"/>
                  </a:lnTo>
                  <a:lnTo>
                    <a:pt x="238" y="118"/>
                  </a:lnTo>
                  <a:lnTo>
                    <a:pt x="238" y="118"/>
                  </a:lnTo>
                  <a:lnTo>
                    <a:pt x="236" y="120"/>
                  </a:lnTo>
                  <a:lnTo>
                    <a:pt x="236" y="120"/>
                  </a:lnTo>
                  <a:lnTo>
                    <a:pt x="234" y="126"/>
                  </a:lnTo>
                  <a:lnTo>
                    <a:pt x="234" y="126"/>
                  </a:lnTo>
                  <a:lnTo>
                    <a:pt x="232" y="128"/>
                  </a:lnTo>
                  <a:lnTo>
                    <a:pt x="232" y="128"/>
                  </a:lnTo>
                  <a:lnTo>
                    <a:pt x="232" y="130"/>
                  </a:lnTo>
                  <a:lnTo>
                    <a:pt x="228" y="138"/>
                  </a:lnTo>
                  <a:lnTo>
                    <a:pt x="228" y="138"/>
                  </a:lnTo>
                  <a:lnTo>
                    <a:pt x="226" y="140"/>
                  </a:lnTo>
                  <a:lnTo>
                    <a:pt x="226" y="144"/>
                  </a:lnTo>
                  <a:lnTo>
                    <a:pt x="226" y="144"/>
                  </a:lnTo>
                  <a:lnTo>
                    <a:pt x="222" y="150"/>
                  </a:lnTo>
                  <a:lnTo>
                    <a:pt x="222" y="150"/>
                  </a:lnTo>
                  <a:lnTo>
                    <a:pt x="222" y="150"/>
                  </a:lnTo>
                  <a:lnTo>
                    <a:pt x="222" y="150"/>
                  </a:lnTo>
                  <a:lnTo>
                    <a:pt x="218" y="156"/>
                  </a:lnTo>
                  <a:lnTo>
                    <a:pt x="218" y="156"/>
                  </a:lnTo>
                  <a:lnTo>
                    <a:pt x="218" y="156"/>
                  </a:lnTo>
                  <a:lnTo>
                    <a:pt x="218" y="158"/>
                  </a:lnTo>
                  <a:lnTo>
                    <a:pt x="218" y="158"/>
                  </a:lnTo>
                  <a:lnTo>
                    <a:pt x="216" y="164"/>
                  </a:lnTo>
                  <a:lnTo>
                    <a:pt x="216" y="164"/>
                  </a:lnTo>
                  <a:lnTo>
                    <a:pt x="216" y="166"/>
                  </a:lnTo>
                  <a:lnTo>
                    <a:pt x="216" y="166"/>
                  </a:lnTo>
                  <a:lnTo>
                    <a:pt x="216" y="168"/>
                  </a:lnTo>
                  <a:lnTo>
                    <a:pt x="214" y="170"/>
                  </a:lnTo>
                  <a:lnTo>
                    <a:pt x="212" y="172"/>
                  </a:lnTo>
                  <a:lnTo>
                    <a:pt x="212" y="174"/>
                  </a:lnTo>
                  <a:lnTo>
                    <a:pt x="212" y="174"/>
                  </a:lnTo>
                  <a:lnTo>
                    <a:pt x="210" y="178"/>
                  </a:lnTo>
                  <a:lnTo>
                    <a:pt x="210" y="178"/>
                  </a:lnTo>
                  <a:lnTo>
                    <a:pt x="210" y="180"/>
                  </a:lnTo>
                  <a:lnTo>
                    <a:pt x="210" y="180"/>
                  </a:lnTo>
                  <a:lnTo>
                    <a:pt x="210" y="180"/>
                  </a:lnTo>
                  <a:lnTo>
                    <a:pt x="210" y="180"/>
                  </a:lnTo>
                  <a:lnTo>
                    <a:pt x="206" y="184"/>
                  </a:lnTo>
                  <a:lnTo>
                    <a:pt x="206" y="184"/>
                  </a:lnTo>
                  <a:lnTo>
                    <a:pt x="204" y="186"/>
                  </a:lnTo>
                  <a:lnTo>
                    <a:pt x="204" y="186"/>
                  </a:lnTo>
                  <a:lnTo>
                    <a:pt x="204" y="188"/>
                  </a:lnTo>
                  <a:lnTo>
                    <a:pt x="204" y="188"/>
                  </a:lnTo>
                  <a:lnTo>
                    <a:pt x="204" y="192"/>
                  </a:lnTo>
                  <a:lnTo>
                    <a:pt x="204" y="192"/>
                  </a:lnTo>
                  <a:lnTo>
                    <a:pt x="204" y="194"/>
                  </a:lnTo>
                  <a:lnTo>
                    <a:pt x="204" y="194"/>
                  </a:lnTo>
                  <a:lnTo>
                    <a:pt x="206" y="192"/>
                  </a:lnTo>
                  <a:lnTo>
                    <a:pt x="206" y="192"/>
                  </a:lnTo>
                  <a:lnTo>
                    <a:pt x="204" y="194"/>
                  </a:lnTo>
                  <a:lnTo>
                    <a:pt x="204" y="194"/>
                  </a:lnTo>
                  <a:lnTo>
                    <a:pt x="206" y="194"/>
                  </a:lnTo>
                  <a:lnTo>
                    <a:pt x="206" y="194"/>
                  </a:lnTo>
                  <a:lnTo>
                    <a:pt x="202" y="198"/>
                  </a:lnTo>
                  <a:lnTo>
                    <a:pt x="202" y="198"/>
                  </a:lnTo>
                  <a:lnTo>
                    <a:pt x="202" y="202"/>
                  </a:lnTo>
                  <a:lnTo>
                    <a:pt x="202" y="202"/>
                  </a:lnTo>
                  <a:lnTo>
                    <a:pt x="202" y="204"/>
                  </a:lnTo>
                  <a:lnTo>
                    <a:pt x="202" y="204"/>
                  </a:lnTo>
                  <a:lnTo>
                    <a:pt x="200" y="206"/>
                  </a:lnTo>
                  <a:lnTo>
                    <a:pt x="200" y="206"/>
                  </a:lnTo>
                  <a:lnTo>
                    <a:pt x="200" y="208"/>
                  </a:lnTo>
                  <a:lnTo>
                    <a:pt x="200" y="208"/>
                  </a:lnTo>
                  <a:lnTo>
                    <a:pt x="200" y="210"/>
                  </a:lnTo>
                  <a:lnTo>
                    <a:pt x="200" y="210"/>
                  </a:lnTo>
                  <a:lnTo>
                    <a:pt x="194" y="212"/>
                  </a:lnTo>
                  <a:lnTo>
                    <a:pt x="194" y="212"/>
                  </a:lnTo>
                  <a:lnTo>
                    <a:pt x="194" y="214"/>
                  </a:lnTo>
                  <a:lnTo>
                    <a:pt x="192" y="214"/>
                  </a:lnTo>
                  <a:lnTo>
                    <a:pt x="192" y="214"/>
                  </a:lnTo>
                  <a:lnTo>
                    <a:pt x="190" y="218"/>
                  </a:lnTo>
                  <a:lnTo>
                    <a:pt x="190" y="218"/>
                  </a:lnTo>
                  <a:lnTo>
                    <a:pt x="190" y="218"/>
                  </a:lnTo>
                  <a:lnTo>
                    <a:pt x="188" y="222"/>
                  </a:lnTo>
                  <a:lnTo>
                    <a:pt x="188" y="222"/>
                  </a:lnTo>
                  <a:lnTo>
                    <a:pt x="188" y="226"/>
                  </a:lnTo>
                  <a:lnTo>
                    <a:pt x="188" y="226"/>
                  </a:lnTo>
                  <a:lnTo>
                    <a:pt x="188" y="228"/>
                  </a:lnTo>
                  <a:lnTo>
                    <a:pt x="188" y="228"/>
                  </a:lnTo>
                  <a:lnTo>
                    <a:pt x="186" y="228"/>
                  </a:lnTo>
                  <a:lnTo>
                    <a:pt x="186" y="228"/>
                  </a:lnTo>
                  <a:lnTo>
                    <a:pt x="184" y="232"/>
                  </a:lnTo>
                  <a:lnTo>
                    <a:pt x="184" y="232"/>
                  </a:lnTo>
                  <a:lnTo>
                    <a:pt x="182" y="234"/>
                  </a:lnTo>
                  <a:lnTo>
                    <a:pt x="184" y="236"/>
                  </a:lnTo>
                  <a:lnTo>
                    <a:pt x="184" y="236"/>
                  </a:lnTo>
                  <a:lnTo>
                    <a:pt x="184" y="236"/>
                  </a:lnTo>
                  <a:lnTo>
                    <a:pt x="184" y="236"/>
                  </a:lnTo>
                  <a:lnTo>
                    <a:pt x="184" y="236"/>
                  </a:lnTo>
                  <a:lnTo>
                    <a:pt x="184" y="236"/>
                  </a:lnTo>
                  <a:lnTo>
                    <a:pt x="184" y="242"/>
                  </a:lnTo>
                  <a:lnTo>
                    <a:pt x="182" y="246"/>
                  </a:lnTo>
                  <a:lnTo>
                    <a:pt x="176" y="250"/>
                  </a:lnTo>
                  <a:lnTo>
                    <a:pt x="176" y="250"/>
                  </a:lnTo>
                  <a:lnTo>
                    <a:pt x="174" y="254"/>
                  </a:lnTo>
                  <a:lnTo>
                    <a:pt x="174" y="260"/>
                  </a:lnTo>
                  <a:lnTo>
                    <a:pt x="174" y="260"/>
                  </a:lnTo>
                  <a:lnTo>
                    <a:pt x="172" y="262"/>
                  </a:lnTo>
                  <a:lnTo>
                    <a:pt x="172" y="266"/>
                  </a:lnTo>
                  <a:lnTo>
                    <a:pt x="172" y="266"/>
                  </a:lnTo>
                  <a:lnTo>
                    <a:pt x="172" y="268"/>
                  </a:lnTo>
                  <a:lnTo>
                    <a:pt x="172" y="268"/>
                  </a:lnTo>
                  <a:lnTo>
                    <a:pt x="170" y="270"/>
                  </a:lnTo>
                  <a:lnTo>
                    <a:pt x="170" y="270"/>
                  </a:lnTo>
                  <a:lnTo>
                    <a:pt x="170" y="276"/>
                  </a:lnTo>
                  <a:lnTo>
                    <a:pt x="170" y="276"/>
                  </a:lnTo>
                  <a:lnTo>
                    <a:pt x="170" y="278"/>
                  </a:lnTo>
                  <a:lnTo>
                    <a:pt x="170" y="278"/>
                  </a:lnTo>
                  <a:lnTo>
                    <a:pt x="168" y="282"/>
                  </a:lnTo>
                  <a:lnTo>
                    <a:pt x="168" y="282"/>
                  </a:lnTo>
                  <a:lnTo>
                    <a:pt x="168" y="282"/>
                  </a:lnTo>
                  <a:lnTo>
                    <a:pt x="168" y="282"/>
                  </a:lnTo>
                  <a:lnTo>
                    <a:pt x="168" y="282"/>
                  </a:lnTo>
                  <a:lnTo>
                    <a:pt x="162" y="300"/>
                  </a:lnTo>
                  <a:lnTo>
                    <a:pt x="162" y="300"/>
                  </a:lnTo>
                  <a:lnTo>
                    <a:pt x="160" y="304"/>
                  </a:lnTo>
                  <a:lnTo>
                    <a:pt x="160" y="308"/>
                  </a:lnTo>
                  <a:lnTo>
                    <a:pt x="160" y="308"/>
                  </a:lnTo>
                  <a:lnTo>
                    <a:pt x="160" y="308"/>
                  </a:lnTo>
                  <a:lnTo>
                    <a:pt x="160" y="308"/>
                  </a:lnTo>
                  <a:lnTo>
                    <a:pt x="160" y="308"/>
                  </a:lnTo>
                  <a:lnTo>
                    <a:pt x="158" y="310"/>
                  </a:lnTo>
                  <a:lnTo>
                    <a:pt x="158" y="310"/>
                  </a:lnTo>
                  <a:lnTo>
                    <a:pt x="158" y="312"/>
                  </a:lnTo>
                  <a:lnTo>
                    <a:pt x="158" y="312"/>
                  </a:lnTo>
                  <a:lnTo>
                    <a:pt x="158" y="314"/>
                  </a:lnTo>
                  <a:lnTo>
                    <a:pt x="156" y="316"/>
                  </a:lnTo>
                  <a:lnTo>
                    <a:pt x="156" y="316"/>
                  </a:lnTo>
                  <a:lnTo>
                    <a:pt x="154" y="316"/>
                  </a:lnTo>
                  <a:lnTo>
                    <a:pt x="152" y="316"/>
                  </a:lnTo>
                  <a:lnTo>
                    <a:pt x="152" y="320"/>
                  </a:lnTo>
                  <a:lnTo>
                    <a:pt x="154" y="326"/>
                  </a:lnTo>
                  <a:lnTo>
                    <a:pt x="154" y="326"/>
                  </a:lnTo>
                  <a:lnTo>
                    <a:pt x="154" y="328"/>
                  </a:lnTo>
                  <a:lnTo>
                    <a:pt x="154" y="330"/>
                  </a:lnTo>
                  <a:lnTo>
                    <a:pt x="154" y="330"/>
                  </a:lnTo>
                  <a:lnTo>
                    <a:pt x="154" y="332"/>
                  </a:lnTo>
                  <a:lnTo>
                    <a:pt x="154" y="332"/>
                  </a:lnTo>
                  <a:lnTo>
                    <a:pt x="154" y="334"/>
                  </a:lnTo>
                  <a:lnTo>
                    <a:pt x="154" y="334"/>
                  </a:lnTo>
                  <a:lnTo>
                    <a:pt x="152" y="340"/>
                  </a:lnTo>
                  <a:lnTo>
                    <a:pt x="150" y="344"/>
                  </a:lnTo>
                  <a:lnTo>
                    <a:pt x="150" y="344"/>
                  </a:lnTo>
                  <a:lnTo>
                    <a:pt x="150" y="346"/>
                  </a:lnTo>
                  <a:lnTo>
                    <a:pt x="150" y="346"/>
                  </a:lnTo>
                  <a:lnTo>
                    <a:pt x="148" y="348"/>
                  </a:lnTo>
                  <a:lnTo>
                    <a:pt x="146" y="348"/>
                  </a:lnTo>
                  <a:lnTo>
                    <a:pt x="146" y="348"/>
                  </a:lnTo>
                  <a:lnTo>
                    <a:pt x="146" y="350"/>
                  </a:lnTo>
                  <a:lnTo>
                    <a:pt x="148" y="352"/>
                  </a:lnTo>
                  <a:lnTo>
                    <a:pt x="148" y="352"/>
                  </a:lnTo>
                  <a:lnTo>
                    <a:pt x="150" y="354"/>
                  </a:lnTo>
                  <a:lnTo>
                    <a:pt x="150" y="354"/>
                  </a:lnTo>
                  <a:lnTo>
                    <a:pt x="150" y="358"/>
                  </a:lnTo>
                  <a:lnTo>
                    <a:pt x="150" y="358"/>
                  </a:lnTo>
                  <a:lnTo>
                    <a:pt x="150" y="358"/>
                  </a:lnTo>
                  <a:lnTo>
                    <a:pt x="150" y="358"/>
                  </a:lnTo>
                  <a:lnTo>
                    <a:pt x="152" y="358"/>
                  </a:lnTo>
                  <a:lnTo>
                    <a:pt x="152" y="360"/>
                  </a:lnTo>
                  <a:lnTo>
                    <a:pt x="148" y="362"/>
                  </a:lnTo>
                  <a:lnTo>
                    <a:pt x="148" y="362"/>
                  </a:lnTo>
                  <a:lnTo>
                    <a:pt x="142" y="362"/>
                  </a:lnTo>
                  <a:lnTo>
                    <a:pt x="142" y="362"/>
                  </a:lnTo>
                  <a:lnTo>
                    <a:pt x="142" y="362"/>
                  </a:lnTo>
                  <a:lnTo>
                    <a:pt x="142" y="362"/>
                  </a:lnTo>
                  <a:lnTo>
                    <a:pt x="142" y="364"/>
                  </a:lnTo>
                  <a:lnTo>
                    <a:pt x="142" y="364"/>
                  </a:lnTo>
                  <a:lnTo>
                    <a:pt x="142" y="366"/>
                  </a:lnTo>
                  <a:lnTo>
                    <a:pt x="140" y="366"/>
                  </a:lnTo>
                  <a:lnTo>
                    <a:pt x="140" y="366"/>
                  </a:lnTo>
                  <a:lnTo>
                    <a:pt x="138" y="368"/>
                  </a:lnTo>
                  <a:lnTo>
                    <a:pt x="138" y="370"/>
                  </a:lnTo>
                  <a:lnTo>
                    <a:pt x="138" y="372"/>
                  </a:lnTo>
                  <a:lnTo>
                    <a:pt x="138" y="372"/>
                  </a:lnTo>
                  <a:lnTo>
                    <a:pt x="138" y="374"/>
                  </a:lnTo>
                  <a:lnTo>
                    <a:pt x="138" y="374"/>
                  </a:lnTo>
                  <a:lnTo>
                    <a:pt x="138" y="376"/>
                  </a:lnTo>
                  <a:lnTo>
                    <a:pt x="138" y="376"/>
                  </a:lnTo>
                  <a:lnTo>
                    <a:pt x="138" y="380"/>
                  </a:lnTo>
                  <a:lnTo>
                    <a:pt x="138" y="380"/>
                  </a:lnTo>
                  <a:lnTo>
                    <a:pt x="138" y="382"/>
                  </a:lnTo>
                  <a:lnTo>
                    <a:pt x="138" y="382"/>
                  </a:lnTo>
                  <a:lnTo>
                    <a:pt x="138" y="384"/>
                  </a:lnTo>
                  <a:lnTo>
                    <a:pt x="138" y="384"/>
                  </a:lnTo>
                  <a:lnTo>
                    <a:pt x="138" y="390"/>
                  </a:lnTo>
                  <a:lnTo>
                    <a:pt x="134" y="392"/>
                  </a:lnTo>
                  <a:lnTo>
                    <a:pt x="134" y="392"/>
                  </a:lnTo>
                  <a:lnTo>
                    <a:pt x="134" y="392"/>
                  </a:lnTo>
                  <a:lnTo>
                    <a:pt x="134" y="394"/>
                  </a:lnTo>
                  <a:lnTo>
                    <a:pt x="132" y="396"/>
                  </a:lnTo>
                  <a:lnTo>
                    <a:pt x="132" y="396"/>
                  </a:lnTo>
                  <a:lnTo>
                    <a:pt x="130" y="396"/>
                  </a:lnTo>
                  <a:lnTo>
                    <a:pt x="130" y="400"/>
                  </a:lnTo>
                  <a:lnTo>
                    <a:pt x="130" y="404"/>
                  </a:lnTo>
                  <a:lnTo>
                    <a:pt x="130" y="404"/>
                  </a:lnTo>
                  <a:lnTo>
                    <a:pt x="130" y="404"/>
                  </a:lnTo>
                  <a:lnTo>
                    <a:pt x="130" y="406"/>
                  </a:lnTo>
                  <a:lnTo>
                    <a:pt x="132" y="408"/>
                  </a:lnTo>
                  <a:lnTo>
                    <a:pt x="132" y="408"/>
                  </a:lnTo>
                  <a:lnTo>
                    <a:pt x="130" y="410"/>
                  </a:lnTo>
                  <a:lnTo>
                    <a:pt x="130" y="410"/>
                  </a:lnTo>
                  <a:lnTo>
                    <a:pt x="128" y="410"/>
                  </a:lnTo>
                  <a:lnTo>
                    <a:pt x="128" y="410"/>
                  </a:lnTo>
                  <a:lnTo>
                    <a:pt x="128" y="410"/>
                  </a:lnTo>
                  <a:lnTo>
                    <a:pt x="128" y="414"/>
                  </a:lnTo>
                  <a:lnTo>
                    <a:pt x="128" y="414"/>
                  </a:lnTo>
                  <a:lnTo>
                    <a:pt x="128" y="414"/>
                  </a:lnTo>
                  <a:lnTo>
                    <a:pt x="128" y="414"/>
                  </a:lnTo>
                  <a:lnTo>
                    <a:pt x="128" y="416"/>
                  </a:lnTo>
                  <a:lnTo>
                    <a:pt x="132" y="416"/>
                  </a:lnTo>
                  <a:lnTo>
                    <a:pt x="132" y="416"/>
                  </a:lnTo>
                  <a:lnTo>
                    <a:pt x="134" y="416"/>
                  </a:lnTo>
                  <a:lnTo>
                    <a:pt x="134" y="416"/>
                  </a:lnTo>
                  <a:lnTo>
                    <a:pt x="138" y="416"/>
                  </a:lnTo>
                  <a:lnTo>
                    <a:pt x="140" y="416"/>
                  </a:lnTo>
                  <a:lnTo>
                    <a:pt x="142" y="414"/>
                  </a:lnTo>
                  <a:lnTo>
                    <a:pt x="142" y="414"/>
                  </a:lnTo>
                  <a:lnTo>
                    <a:pt x="142" y="414"/>
                  </a:lnTo>
                  <a:lnTo>
                    <a:pt x="142" y="414"/>
                  </a:lnTo>
                  <a:lnTo>
                    <a:pt x="144" y="410"/>
                  </a:lnTo>
                  <a:lnTo>
                    <a:pt x="144" y="410"/>
                  </a:lnTo>
                  <a:lnTo>
                    <a:pt x="146" y="408"/>
                  </a:lnTo>
                  <a:lnTo>
                    <a:pt x="146" y="408"/>
                  </a:lnTo>
                  <a:lnTo>
                    <a:pt x="150" y="404"/>
                  </a:lnTo>
                  <a:lnTo>
                    <a:pt x="150" y="400"/>
                  </a:lnTo>
                  <a:lnTo>
                    <a:pt x="150" y="400"/>
                  </a:lnTo>
                  <a:lnTo>
                    <a:pt x="150" y="398"/>
                  </a:lnTo>
                  <a:lnTo>
                    <a:pt x="150" y="398"/>
                  </a:lnTo>
                  <a:lnTo>
                    <a:pt x="150" y="396"/>
                  </a:lnTo>
                  <a:lnTo>
                    <a:pt x="150" y="396"/>
                  </a:lnTo>
                  <a:lnTo>
                    <a:pt x="152" y="394"/>
                  </a:lnTo>
                  <a:lnTo>
                    <a:pt x="152" y="394"/>
                  </a:lnTo>
                  <a:lnTo>
                    <a:pt x="152" y="392"/>
                  </a:lnTo>
                  <a:lnTo>
                    <a:pt x="152" y="392"/>
                  </a:lnTo>
                  <a:lnTo>
                    <a:pt x="154" y="388"/>
                  </a:lnTo>
                  <a:lnTo>
                    <a:pt x="154" y="388"/>
                  </a:lnTo>
                  <a:lnTo>
                    <a:pt x="154" y="388"/>
                  </a:lnTo>
                  <a:lnTo>
                    <a:pt x="154" y="388"/>
                  </a:lnTo>
                  <a:lnTo>
                    <a:pt x="154" y="386"/>
                  </a:lnTo>
                  <a:lnTo>
                    <a:pt x="154" y="386"/>
                  </a:lnTo>
                  <a:lnTo>
                    <a:pt x="156" y="384"/>
                  </a:lnTo>
                  <a:lnTo>
                    <a:pt x="156" y="384"/>
                  </a:lnTo>
                  <a:lnTo>
                    <a:pt x="156" y="382"/>
                  </a:lnTo>
                  <a:lnTo>
                    <a:pt x="156" y="382"/>
                  </a:lnTo>
                  <a:lnTo>
                    <a:pt x="156" y="380"/>
                  </a:lnTo>
                  <a:lnTo>
                    <a:pt x="156" y="380"/>
                  </a:lnTo>
                  <a:lnTo>
                    <a:pt x="158" y="378"/>
                  </a:lnTo>
                  <a:lnTo>
                    <a:pt x="158" y="378"/>
                  </a:lnTo>
                  <a:lnTo>
                    <a:pt x="158" y="378"/>
                  </a:lnTo>
                  <a:lnTo>
                    <a:pt x="160" y="370"/>
                  </a:lnTo>
                  <a:lnTo>
                    <a:pt x="160" y="362"/>
                  </a:lnTo>
                  <a:lnTo>
                    <a:pt x="160" y="362"/>
                  </a:lnTo>
                  <a:lnTo>
                    <a:pt x="160" y="360"/>
                  </a:lnTo>
                  <a:lnTo>
                    <a:pt x="162" y="360"/>
                  </a:lnTo>
                  <a:lnTo>
                    <a:pt x="162" y="360"/>
                  </a:lnTo>
                  <a:lnTo>
                    <a:pt x="164" y="358"/>
                  </a:lnTo>
                  <a:lnTo>
                    <a:pt x="164" y="358"/>
                  </a:lnTo>
                  <a:lnTo>
                    <a:pt x="164" y="358"/>
                  </a:lnTo>
                  <a:lnTo>
                    <a:pt x="164" y="358"/>
                  </a:lnTo>
                  <a:lnTo>
                    <a:pt x="164" y="356"/>
                  </a:lnTo>
                  <a:lnTo>
                    <a:pt x="166" y="354"/>
                  </a:lnTo>
                  <a:lnTo>
                    <a:pt x="166" y="354"/>
                  </a:lnTo>
                  <a:lnTo>
                    <a:pt x="166" y="354"/>
                  </a:lnTo>
                  <a:lnTo>
                    <a:pt x="166" y="352"/>
                  </a:lnTo>
                  <a:lnTo>
                    <a:pt x="166" y="352"/>
                  </a:lnTo>
                  <a:lnTo>
                    <a:pt x="166" y="352"/>
                  </a:lnTo>
                  <a:lnTo>
                    <a:pt x="168" y="354"/>
                  </a:lnTo>
                  <a:lnTo>
                    <a:pt x="172" y="360"/>
                  </a:lnTo>
                  <a:lnTo>
                    <a:pt x="172" y="360"/>
                  </a:lnTo>
                  <a:lnTo>
                    <a:pt x="172" y="360"/>
                  </a:lnTo>
                  <a:lnTo>
                    <a:pt x="172" y="360"/>
                  </a:lnTo>
                  <a:lnTo>
                    <a:pt x="170" y="362"/>
                  </a:lnTo>
                  <a:lnTo>
                    <a:pt x="170" y="362"/>
                  </a:lnTo>
                  <a:lnTo>
                    <a:pt x="170" y="362"/>
                  </a:lnTo>
                  <a:lnTo>
                    <a:pt x="168" y="362"/>
                  </a:lnTo>
                  <a:lnTo>
                    <a:pt x="168" y="362"/>
                  </a:lnTo>
                  <a:lnTo>
                    <a:pt x="168" y="362"/>
                  </a:lnTo>
                  <a:lnTo>
                    <a:pt x="164" y="366"/>
                  </a:lnTo>
                  <a:lnTo>
                    <a:pt x="164" y="366"/>
                  </a:lnTo>
                  <a:lnTo>
                    <a:pt x="162" y="366"/>
                  </a:lnTo>
                  <a:lnTo>
                    <a:pt x="162" y="368"/>
                  </a:lnTo>
                  <a:lnTo>
                    <a:pt x="164" y="370"/>
                  </a:lnTo>
                  <a:lnTo>
                    <a:pt x="164" y="370"/>
                  </a:lnTo>
                  <a:lnTo>
                    <a:pt x="164" y="374"/>
                  </a:lnTo>
                  <a:lnTo>
                    <a:pt x="164" y="374"/>
                  </a:lnTo>
                  <a:lnTo>
                    <a:pt x="164" y="374"/>
                  </a:lnTo>
                  <a:lnTo>
                    <a:pt x="164" y="374"/>
                  </a:lnTo>
                  <a:lnTo>
                    <a:pt x="166" y="382"/>
                  </a:lnTo>
                  <a:lnTo>
                    <a:pt x="166" y="382"/>
                  </a:lnTo>
                  <a:lnTo>
                    <a:pt x="166" y="384"/>
                  </a:lnTo>
                  <a:lnTo>
                    <a:pt x="166" y="384"/>
                  </a:lnTo>
                  <a:lnTo>
                    <a:pt x="166" y="384"/>
                  </a:lnTo>
                  <a:lnTo>
                    <a:pt x="158" y="400"/>
                  </a:lnTo>
                  <a:lnTo>
                    <a:pt x="158" y="400"/>
                  </a:lnTo>
                  <a:lnTo>
                    <a:pt x="158" y="402"/>
                  </a:lnTo>
                  <a:lnTo>
                    <a:pt x="158" y="402"/>
                  </a:lnTo>
                  <a:lnTo>
                    <a:pt x="158" y="404"/>
                  </a:lnTo>
                  <a:lnTo>
                    <a:pt x="158" y="404"/>
                  </a:lnTo>
                  <a:lnTo>
                    <a:pt x="158" y="404"/>
                  </a:lnTo>
                  <a:lnTo>
                    <a:pt x="158" y="404"/>
                  </a:lnTo>
                  <a:lnTo>
                    <a:pt x="158" y="408"/>
                  </a:lnTo>
                  <a:lnTo>
                    <a:pt x="158" y="408"/>
                  </a:lnTo>
                  <a:lnTo>
                    <a:pt x="158" y="410"/>
                  </a:lnTo>
                  <a:lnTo>
                    <a:pt x="158" y="410"/>
                  </a:lnTo>
                  <a:lnTo>
                    <a:pt x="156" y="410"/>
                  </a:lnTo>
                  <a:lnTo>
                    <a:pt x="156" y="410"/>
                  </a:lnTo>
                  <a:lnTo>
                    <a:pt x="150" y="418"/>
                  </a:lnTo>
                  <a:lnTo>
                    <a:pt x="150" y="418"/>
                  </a:lnTo>
                  <a:lnTo>
                    <a:pt x="148" y="420"/>
                  </a:lnTo>
                  <a:lnTo>
                    <a:pt x="148" y="422"/>
                  </a:lnTo>
                  <a:lnTo>
                    <a:pt x="148" y="422"/>
                  </a:lnTo>
                  <a:lnTo>
                    <a:pt x="148" y="424"/>
                  </a:lnTo>
                  <a:lnTo>
                    <a:pt x="148" y="424"/>
                  </a:lnTo>
                  <a:lnTo>
                    <a:pt x="148" y="426"/>
                  </a:lnTo>
                  <a:lnTo>
                    <a:pt x="148" y="426"/>
                  </a:lnTo>
                  <a:lnTo>
                    <a:pt x="146" y="426"/>
                  </a:lnTo>
                  <a:lnTo>
                    <a:pt x="146" y="426"/>
                  </a:lnTo>
                  <a:lnTo>
                    <a:pt x="146" y="426"/>
                  </a:lnTo>
                  <a:lnTo>
                    <a:pt x="146" y="428"/>
                  </a:lnTo>
                  <a:lnTo>
                    <a:pt x="146" y="428"/>
                  </a:lnTo>
                  <a:lnTo>
                    <a:pt x="146" y="430"/>
                  </a:lnTo>
                  <a:lnTo>
                    <a:pt x="146" y="430"/>
                  </a:lnTo>
                  <a:lnTo>
                    <a:pt x="146" y="432"/>
                  </a:lnTo>
                  <a:lnTo>
                    <a:pt x="146" y="432"/>
                  </a:lnTo>
                  <a:lnTo>
                    <a:pt x="146" y="434"/>
                  </a:lnTo>
                  <a:lnTo>
                    <a:pt x="146" y="434"/>
                  </a:lnTo>
                  <a:lnTo>
                    <a:pt x="146" y="436"/>
                  </a:lnTo>
                  <a:lnTo>
                    <a:pt x="146" y="436"/>
                  </a:lnTo>
                  <a:lnTo>
                    <a:pt x="146" y="438"/>
                  </a:lnTo>
                  <a:lnTo>
                    <a:pt x="146" y="438"/>
                  </a:lnTo>
                  <a:lnTo>
                    <a:pt x="146" y="440"/>
                  </a:lnTo>
                  <a:lnTo>
                    <a:pt x="146" y="440"/>
                  </a:lnTo>
                  <a:lnTo>
                    <a:pt x="146" y="442"/>
                  </a:lnTo>
                  <a:lnTo>
                    <a:pt x="146" y="442"/>
                  </a:lnTo>
                  <a:lnTo>
                    <a:pt x="136" y="468"/>
                  </a:lnTo>
                  <a:lnTo>
                    <a:pt x="136" y="468"/>
                  </a:lnTo>
                  <a:lnTo>
                    <a:pt x="134" y="474"/>
                  </a:lnTo>
                  <a:lnTo>
                    <a:pt x="134" y="474"/>
                  </a:lnTo>
                  <a:lnTo>
                    <a:pt x="134" y="476"/>
                  </a:lnTo>
                  <a:lnTo>
                    <a:pt x="134" y="476"/>
                  </a:lnTo>
                  <a:lnTo>
                    <a:pt x="134" y="478"/>
                  </a:lnTo>
                  <a:lnTo>
                    <a:pt x="134" y="478"/>
                  </a:lnTo>
                  <a:lnTo>
                    <a:pt x="132" y="482"/>
                  </a:lnTo>
                  <a:lnTo>
                    <a:pt x="132" y="482"/>
                  </a:lnTo>
                  <a:lnTo>
                    <a:pt x="132" y="484"/>
                  </a:lnTo>
                  <a:lnTo>
                    <a:pt x="132" y="484"/>
                  </a:lnTo>
                  <a:lnTo>
                    <a:pt x="132" y="486"/>
                  </a:lnTo>
                  <a:lnTo>
                    <a:pt x="132" y="486"/>
                  </a:lnTo>
                  <a:lnTo>
                    <a:pt x="130" y="486"/>
                  </a:lnTo>
                  <a:lnTo>
                    <a:pt x="130" y="486"/>
                  </a:lnTo>
                  <a:lnTo>
                    <a:pt x="128" y="488"/>
                  </a:lnTo>
                  <a:lnTo>
                    <a:pt x="128" y="488"/>
                  </a:lnTo>
                  <a:lnTo>
                    <a:pt x="128" y="490"/>
                  </a:lnTo>
                  <a:lnTo>
                    <a:pt x="128" y="490"/>
                  </a:lnTo>
                  <a:lnTo>
                    <a:pt x="130" y="492"/>
                  </a:lnTo>
                  <a:lnTo>
                    <a:pt x="130" y="492"/>
                  </a:lnTo>
                  <a:lnTo>
                    <a:pt x="128" y="494"/>
                  </a:lnTo>
                  <a:lnTo>
                    <a:pt x="128" y="494"/>
                  </a:lnTo>
                  <a:lnTo>
                    <a:pt x="126" y="494"/>
                  </a:lnTo>
                  <a:lnTo>
                    <a:pt x="126" y="494"/>
                  </a:lnTo>
                  <a:lnTo>
                    <a:pt x="124" y="502"/>
                  </a:lnTo>
                  <a:lnTo>
                    <a:pt x="124" y="502"/>
                  </a:lnTo>
                  <a:lnTo>
                    <a:pt x="124" y="502"/>
                  </a:lnTo>
                  <a:lnTo>
                    <a:pt x="124" y="502"/>
                  </a:lnTo>
                  <a:lnTo>
                    <a:pt x="124" y="504"/>
                  </a:lnTo>
                  <a:lnTo>
                    <a:pt x="124" y="504"/>
                  </a:lnTo>
                  <a:lnTo>
                    <a:pt x="122" y="506"/>
                  </a:lnTo>
                  <a:lnTo>
                    <a:pt x="122" y="506"/>
                  </a:lnTo>
                  <a:lnTo>
                    <a:pt x="124" y="508"/>
                  </a:lnTo>
                  <a:lnTo>
                    <a:pt x="124" y="508"/>
                  </a:lnTo>
                  <a:lnTo>
                    <a:pt x="124" y="508"/>
                  </a:lnTo>
                  <a:lnTo>
                    <a:pt x="124" y="508"/>
                  </a:lnTo>
                  <a:lnTo>
                    <a:pt x="122" y="514"/>
                  </a:lnTo>
                  <a:lnTo>
                    <a:pt x="122" y="514"/>
                  </a:lnTo>
                  <a:lnTo>
                    <a:pt x="122" y="518"/>
                  </a:lnTo>
                  <a:lnTo>
                    <a:pt x="122" y="518"/>
                  </a:lnTo>
                  <a:lnTo>
                    <a:pt x="122" y="520"/>
                  </a:lnTo>
                  <a:lnTo>
                    <a:pt x="122" y="520"/>
                  </a:lnTo>
                  <a:lnTo>
                    <a:pt x="122" y="522"/>
                  </a:lnTo>
                  <a:lnTo>
                    <a:pt x="122" y="522"/>
                  </a:lnTo>
                  <a:lnTo>
                    <a:pt x="118" y="524"/>
                  </a:lnTo>
                  <a:lnTo>
                    <a:pt x="118" y="524"/>
                  </a:lnTo>
                  <a:lnTo>
                    <a:pt x="116" y="526"/>
                  </a:lnTo>
                  <a:lnTo>
                    <a:pt x="116" y="526"/>
                  </a:lnTo>
                  <a:lnTo>
                    <a:pt x="116" y="528"/>
                  </a:lnTo>
                  <a:lnTo>
                    <a:pt x="116" y="528"/>
                  </a:lnTo>
                  <a:lnTo>
                    <a:pt x="116" y="530"/>
                  </a:lnTo>
                  <a:lnTo>
                    <a:pt x="116" y="530"/>
                  </a:lnTo>
                  <a:lnTo>
                    <a:pt x="116" y="532"/>
                  </a:lnTo>
                  <a:lnTo>
                    <a:pt x="116" y="532"/>
                  </a:lnTo>
                  <a:lnTo>
                    <a:pt x="114" y="532"/>
                  </a:lnTo>
                  <a:lnTo>
                    <a:pt x="114" y="532"/>
                  </a:lnTo>
                  <a:lnTo>
                    <a:pt x="112" y="534"/>
                  </a:lnTo>
                  <a:lnTo>
                    <a:pt x="112" y="534"/>
                  </a:lnTo>
                  <a:lnTo>
                    <a:pt x="110" y="536"/>
                  </a:lnTo>
                  <a:lnTo>
                    <a:pt x="110" y="536"/>
                  </a:lnTo>
                  <a:lnTo>
                    <a:pt x="108" y="540"/>
                  </a:lnTo>
                  <a:lnTo>
                    <a:pt x="108" y="540"/>
                  </a:lnTo>
                  <a:lnTo>
                    <a:pt x="106" y="540"/>
                  </a:lnTo>
                  <a:lnTo>
                    <a:pt x="106" y="540"/>
                  </a:lnTo>
                  <a:lnTo>
                    <a:pt x="106" y="540"/>
                  </a:lnTo>
                  <a:lnTo>
                    <a:pt x="106" y="548"/>
                  </a:lnTo>
                  <a:lnTo>
                    <a:pt x="104" y="554"/>
                  </a:lnTo>
                  <a:lnTo>
                    <a:pt x="100" y="562"/>
                  </a:lnTo>
                  <a:lnTo>
                    <a:pt x="92" y="568"/>
                  </a:lnTo>
                  <a:lnTo>
                    <a:pt x="92" y="568"/>
                  </a:lnTo>
                  <a:lnTo>
                    <a:pt x="92" y="570"/>
                  </a:lnTo>
                  <a:lnTo>
                    <a:pt x="92" y="570"/>
                  </a:lnTo>
                  <a:lnTo>
                    <a:pt x="92" y="570"/>
                  </a:lnTo>
                  <a:lnTo>
                    <a:pt x="92" y="570"/>
                  </a:lnTo>
                  <a:lnTo>
                    <a:pt x="90" y="574"/>
                  </a:lnTo>
                  <a:lnTo>
                    <a:pt x="90" y="574"/>
                  </a:lnTo>
                  <a:lnTo>
                    <a:pt x="90" y="576"/>
                  </a:lnTo>
                  <a:lnTo>
                    <a:pt x="90" y="576"/>
                  </a:lnTo>
                  <a:lnTo>
                    <a:pt x="90" y="576"/>
                  </a:lnTo>
                  <a:lnTo>
                    <a:pt x="90" y="576"/>
                  </a:lnTo>
                  <a:lnTo>
                    <a:pt x="62" y="610"/>
                  </a:lnTo>
                  <a:lnTo>
                    <a:pt x="32" y="642"/>
                  </a:lnTo>
                  <a:lnTo>
                    <a:pt x="32" y="642"/>
                  </a:lnTo>
                  <a:lnTo>
                    <a:pt x="30" y="644"/>
                  </a:lnTo>
                  <a:lnTo>
                    <a:pt x="30" y="644"/>
                  </a:lnTo>
                  <a:lnTo>
                    <a:pt x="30" y="646"/>
                  </a:lnTo>
                  <a:lnTo>
                    <a:pt x="30" y="646"/>
                  </a:lnTo>
                  <a:lnTo>
                    <a:pt x="28" y="648"/>
                  </a:lnTo>
                  <a:lnTo>
                    <a:pt x="28" y="648"/>
                  </a:lnTo>
                  <a:lnTo>
                    <a:pt x="26" y="652"/>
                  </a:lnTo>
                  <a:lnTo>
                    <a:pt x="26" y="652"/>
                  </a:lnTo>
                  <a:lnTo>
                    <a:pt x="18" y="656"/>
                  </a:lnTo>
                  <a:lnTo>
                    <a:pt x="18" y="656"/>
                  </a:lnTo>
                  <a:lnTo>
                    <a:pt x="16" y="656"/>
                  </a:lnTo>
                  <a:lnTo>
                    <a:pt x="16" y="656"/>
                  </a:lnTo>
                  <a:lnTo>
                    <a:pt x="14" y="662"/>
                  </a:lnTo>
                  <a:lnTo>
                    <a:pt x="14" y="662"/>
                  </a:lnTo>
                  <a:lnTo>
                    <a:pt x="12" y="664"/>
                  </a:lnTo>
                  <a:lnTo>
                    <a:pt x="10" y="666"/>
                  </a:lnTo>
                  <a:lnTo>
                    <a:pt x="10" y="666"/>
                  </a:lnTo>
                  <a:lnTo>
                    <a:pt x="8" y="668"/>
                  </a:lnTo>
                  <a:lnTo>
                    <a:pt x="8" y="668"/>
                  </a:lnTo>
                  <a:lnTo>
                    <a:pt x="6" y="672"/>
                  </a:lnTo>
                  <a:lnTo>
                    <a:pt x="6" y="672"/>
                  </a:lnTo>
                  <a:lnTo>
                    <a:pt x="4" y="672"/>
                  </a:lnTo>
                  <a:lnTo>
                    <a:pt x="4" y="672"/>
                  </a:lnTo>
                  <a:lnTo>
                    <a:pt x="2" y="672"/>
                  </a:lnTo>
                  <a:lnTo>
                    <a:pt x="2" y="672"/>
                  </a:lnTo>
                  <a:lnTo>
                    <a:pt x="0" y="678"/>
                  </a:lnTo>
                  <a:lnTo>
                    <a:pt x="2" y="682"/>
                  </a:lnTo>
                  <a:lnTo>
                    <a:pt x="2" y="682"/>
                  </a:lnTo>
                  <a:lnTo>
                    <a:pt x="6" y="682"/>
                  </a:lnTo>
                  <a:lnTo>
                    <a:pt x="6" y="682"/>
                  </a:lnTo>
                  <a:lnTo>
                    <a:pt x="8" y="682"/>
                  </a:lnTo>
                  <a:lnTo>
                    <a:pt x="8" y="682"/>
                  </a:lnTo>
                  <a:lnTo>
                    <a:pt x="10" y="680"/>
                  </a:lnTo>
                  <a:lnTo>
                    <a:pt x="10" y="680"/>
                  </a:lnTo>
                  <a:lnTo>
                    <a:pt x="10" y="680"/>
                  </a:lnTo>
                  <a:lnTo>
                    <a:pt x="10" y="680"/>
                  </a:lnTo>
                  <a:lnTo>
                    <a:pt x="12" y="678"/>
                  </a:lnTo>
                  <a:lnTo>
                    <a:pt x="12" y="678"/>
                  </a:lnTo>
                  <a:lnTo>
                    <a:pt x="14" y="678"/>
                  </a:lnTo>
                  <a:lnTo>
                    <a:pt x="14" y="678"/>
                  </a:lnTo>
                  <a:lnTo>
                    <a:pt x="14" y="676"/>
                  </a:lnTo>
                  <a:lnTo>
                    <a:pt x="14" y="676"/>
                  </a:lnTo>
                  <a:lnTo>
                    <a:pt x="28" y="670"/>
                  </a:lnTo>
                  <a:lnTo>
                    <a:pt x="40" y="662"/>
                  </a:lnTo>
                  <a:lnTo>
                    <a:pt x="50" y="654"/>
                  </a:lnTo>
                  <a:lnTo>
                    <a:pt x="60" y="642"/>
                  </a:lnTo>
                  <a:lnTo>
                    <a:pt x="60" y="642"/>
                  </a:lnTo>
                  <a:lnTo>
                    <a:pt x="62" y="642"/>
                  </a:lnTo>
                  <a:lnTo>
                    <a:pt x="62" y="642"/>
                  </a:lnTo>
                  <a:lnTo>
                    <a:pt x="62" y="644"/>
                  </a:lnTo>
                  <a:lnTo>
                    <a:pt x="64" y="644"/>
                  </a:lnTo>
                  <a:lnTo>
                    <a:pt x="64" y="644"/>
                  </a:lnTo>
                  <a:lnTo>
                    <a:pt x="66" y="642"/>
                  </a:lnTo>
                  <a:lnTo>
                    <a:pt x="66" y="642"/>
                  </a:lnTo>
                  <a:lnTo>
                    <a:pt x="66" y="640"/>
                  </a:lnTo>
                  <a:lnTo>
                    <a:pt x="66" y="640"/>
                  </a:lnTo>
                  <a:lnTo>
                    <a:pt x="64" y="636"/>
                  </a:lnTo>
                  <a:lnTo>
                    <a:pt x="64" y="636"/>
                  </a:lnTo>
                  <a:lnTo>
                    <a:pt x="70" y="632"/>
                  </a:lnTo>
                  <a:lnTo>
                    <a:pt x="74" y="626"/>
                  </a:lnTo>
                  <a:lnTo>
                    <a:pt x="74" y="626"/>
                  </a:lnTo>
                  <a:lnTo>
                    <a:pt x="78" y="624"/>
                  </a:lnTo>
                  <a:lnTo>
                    <a:pt x="78" y="624"/>
                  </a:lnTo>
                  <a:lnTo>
                    <a:pt x="78" y="622"/>
                  </a:lnTo>
                  <a:lnTo>
                    <a:pt x="78" y="622"/>
                  </a:lnTo>
                  <a:lnTo>
                    <a:pt x="82" y="620"/>
                  </a:lnTo>
                  <a:lnTo>
                    <a:pt x="82" y="620"/>
                  </a:lnTo>
                  <a:lnTo>
                    <a:pt x="84" y="620"/>
                  </a:lnTo>
                  <a:lnTo>
                    <a:pt x="84" y="620"/>
                  </a:lnTo>
                  <a:lnTo>
                    <a:pt x="92" y="614"/>
                  </a:lnTo>
                  <a:lnTo>
                    <a:pt x="92" y="614"/>
                  </a:lnTo>
                  <a:lnTo>
                    <a:pt x="94" y="614"/>
                  </a:lnTo>
                  <a:lnTo>
                    <a:pt x="94" y="614"/>
                  </a:lnTo>
                  <a:lnTo>
                    <a:pt x="96" y="614"/>
                  </a:lnTo>
                  <a:lnTo>
                    <a:pt x="96" y="610"/>
                  </a:lnTo>
                  <a:lnTo>
                    <a:pt x="96" y="610"/>
                  </a:lnTo>
                  <a:lnTo>
                    <a:pt x="98" y="608"/>
                  </a:lnTo>
                  <a:lnTo>
                    <a:pt x="98" y="608"/>
                  </a:lnTo>
                  <a:lnTo>
                    <a:pt x="100" y="608"/>
                  </a:lnTo>
                  <a:lnTo>
                    <a:pt x="100" y="608"/>
                  </a:lnTo>
                  <a:lnTo>
                    <a:pt x="100" y="604"/>
                  </a:lnTo>
                  <a:lnTo>
                    <a:pt x="98" y="602"/>
                  </a:lnTo>
                  <a:lnTo>
                    <a:pt x="98" y="602"/>
                  </a:lnTo>
                  <a:lnTo>
                    <a:pt x="100" y="602"/>
                  </a:lnTo>
                  <a:lnTo>
                    <a:pt x="100" y="602"/>
                  </a:lnTo>
                  <a:lnTo>
                    <a:pt x="104" y="602"/>
                  </a:lnTo>
                  <a:lnTo>
                    <a:pt x="104" y="602"/>
                  </a:lnTo>
                  <a:lnTo>
                    <a:pt x="104" y="600"/>
                  </a:lnTo>
                  <a:lnTo>
                    <a:pt x="104" y="600"/>
                  </a:lnTo>
                  <a:lnTo>
                    <a:pt x="108" y="600"/>
                  </a:lnTo>
                  <a:lnTo>
                    <a:pt x="108" y="600"/>
                  </a:lnTo>
                  <a:lnTo>
                    <a:pt x="108" y="602"/>
                  </a:lnTo>
                  <a:lnTo>
                    <a:pt x="108" y="602"/>
                  </a:lnTo>
                  <a:lnTo>
                    <a:pt x="108" y="606"/>
                  </a:lnTo>
                  <a:lnTo>
                    <a:pt x="108" y="606"/>
                  </a:lnTo>
                  <a:lnTo>
                    <a:pt x="110" y="606"/>
                  </a:lnTo>
                  <a:lnTo>
                    <a:pt x="110" y="608"/>
                  </a:lnTo>
                  <a:lnTo>
                    <a:pt x="110" y="608"/>
                  </a:lnTo>
                  <a:lnTo>
                    <a:pt x="102" y="618"/>
                  </a:lnTo>
                  <a:lnTo>
                    <a:pt x="102" y="618"/>
                  </a:lnTo>
                  <a:lnTo>
                    <a:pt x="100" y="620"/>
                  </a:lnTo>
                  <a:lnTo>
                    <a:pt x="100" y="620"/>
                  </a:lnTo>
                  <a:lnTo>
                    <a:pt x="96" y="620"/>
                  </a:lnTo>
                  <a:lnTo>
                    <a:pt x="96" y="620"/>
                  </a:lnTo>
                  <a:lnTo>
                    <a:pt x="94" y="622"/>
                  </a:lnTo>
                  <a:lnTo>
                    <a:pt x="94" y="622"/>
                  </a:lnTo>
                  <a:lnTo>
                    <a:pt x="94" y="626"/>
                  </a:lnTo>
                  <a:lnTo>
                    <a:pt x="94" y="626"/>
                  </a:lnTo>
                  <a:lnTo>
                    <a:pt x="96" y="626"/>
                  </a:lnTo>
                  <a:lnTo>
                    <a:pt x="96" y="626"/>
                  </a:lnTo>
                  <a:lnTo>
                    <a:pt x="94" y="626"/>
                  </a:lnTo>
                  <a:lnTo>
                    <a:pt x="94" y="626"/>
                  </a:lnTo>
                  <a:lnTo>
                    <a:pt x="82" y="646"/>
                  </a:lnTo>
                  <a:lnTo>
                    <a:pt x="82" y="646"/>
                  </a:lnTo>
                  <a:lnTo>
                    <a:pt x="80" y="648"/>
                  </a:lnTo>
                  <a:lnTo>
                    <a:pt x="80" y="648"/>
                  </a:lnTo>
                  <a:lnTo>
                    <a:pt x="78" y="646"/>
                  </a:lnTo>
                  <a:lnTo>
                    <a:pt x="78" y="646"/>
                  </a:lnTo>
                  <a:lnTo>
                    <a:pt x="74" y="646"/>
                  </a:lnTo>
                  <a:lnTo>
                    <a:pt x="74" y="646"/>
                  </a:lnTo>
                  <a:lnTo>
                    <a:pt x="70" y="650"/>
                  </a:lnTo>
                  <a:lnTo>
                    <a:pt x="70" y="650"/>
                  </a:lnTo>
                  <a:lnTo>
                    <a:pt x="70" y="652"/>
                  </a:lnTo>
                  <a:lnTo>
                    <a:pt x="70" y="652"/>
                  </a:lnTo>
                  <a:lnTo>
                    <a:pt x="56" y="664"/>
                  </a:lnTo>
                  <a:lnTo>
                    <a:pt x="56" y="664"/>
                  </a:lnTo>
                  <a:lnTo>
                    <a:pt x="56" y="666"/>
                  </a:lnTo>
                  <a:lnTo>
                    <a:pt x="56" y="666"/>
                  </a:lnTo>
                  <a:lnTo>
                    <a:pt x="56" y="668"/>
                  </a:lnTo>
                  <a:lnTo>
                    <a:pt x="56" y="668"/>
                  </a:lnTo>
                  <a:lnTo>
                    <a:pt x="56" y="670"/>
                  </a:lnTo>
                  <a:lnTo>
                    <a:pt x="60" y="668"/>
                  </a:lnTo>
                  <a:lnTo>
                    <a:pt x="60" y="668"/>
                  </a:lnTo>
                  <a:lnTo>
                    <a:pt x="62" y="668"/>
                  </a:lnTo>
                  <a:lnTo>
                    <a:pt x="62" y="668"/>
                  </a:lnTo>
                  <a:lnTo>
                    <a:pt x="64" y="668"/>
                  </a:lnTo>
                  <a:lnTo>
                    <a:pt x="64" y="668"/>
                  </a:lnTo>
                  <a:lnTo>
                    <a:pt x="64" y="668"/>
                  </a:lnTo>
                  <a:lnTo>
                    <a:pt x="64" y="668"/>
                  </a:lnTo>
                  <a:lnTo>
                    <a:pt x="66" y="670"/>
                  </a:lnTo>
                  <a:lnTo>
                    <a:pt x="66" y="670"/>
                  </a:lnTo>
                  <a:lnTo>
                    <a:pt x="66" y="674"/>
                  </a:lnTo>
                  <a:lnTo>
                    <a:pt x="66" y="674"/>
                  </a:lnTo>
                  <a:lnTo>
                    <a:pt x="68" y="676"/>
                  </a:lnTo>
                  <a:lnTo>
                    <a:pt x="68" y="676"/>
                  </a:lnTo>
                  <a:lnTo>
                    <a:pt x="70" y="676"/>
                  </a:lnTo>
                  <a:lnTo>
                    <a:pt x="70" y="676"/>
                  </a:lnTo>
                  <a:lnTo>
                    <a:pt x="72" y="676"/>
                  </a:lnTo>
                  <a:lnTo>
                    <a:pt x="72" y="676"/>
                  </a:lnTo>
                  <a:lnTo>
                    <a:pt x="76" y="674"/>
                  </a:lnTo>
                  <a:lnTo>
                    <a:pt x="76" y="674"/>
                  </a:lnTo>
                  <a:lnTo>
                    <a:pt x="76" y="672"/>
                  </a:lnTo>
                  <a:lnTo>
                    <a:pt x="76" y="672"/>
                  </a:lnTo>
                  <a:lnTo>
                    <a:pt x="80" y="672"/>
                  </a:lnTo>
                  <a:lnTo>
                    <a:pt x="82" y="670"/>
                  </a:lnTo>
                  <a:lnTo>
                    <a:pt x="82" y="670"/>
                  </a:lnTo>
                  <a:lnTo>
                    <a:pt x="82" y="670"/>
                  </a:lnTo>
                  <a:lnTo>
                    <a:pt x="84" y="668"/>
                  </a:lnTo>
                  <a:lnTo>
                    <a:pt x="84" y="668"/>
                  </a:lnTo>
                  <a:lnTo>
                    <a:pt x="86" y="666"/>
                  </a:lnTo>
                  <a:lnTo>
                    <a:pt x="86" y="666"/>
                  </a:lnTo>
                  <a:lnTo>
                    <a:pt x="86" y="666"/>
                  </a:lnTo>
                  <a:lnTo>
                    <a:pt x="86" y="666"/>
                  </a:lnTo>
                  <a:lnTo>
                    <a:pt x="92" y="664"/>
                  </a:lnTo>
                  <a:lnTo>
                    <a:pt x="94" y="662"/>
                  </a:lnTo>
                  <a:lnTo>
                    <a:pt x="94" y="662"/>
                  </a:lnTo>
                  <a:lnTo>
                    <a:pt x="94" y="660"/>
                  </a:lnTo>
                  <a:lnTo>
                    <a:pt x="94" y="660"/>
                  </a:lnTo>
                  <a:lnTo>
                    <a:pt x="96" y="660"/>
                  </a:lnTo>
                  <a:lnTo>
                    <a:pt x="96" y="660"/>
                  </a:lnTo>
                  <a:lnTo>
                    <a:pt x="96" y="658"/>
                  </a:lnTo>
                  <a:lnTo>
                    <a:pt x="96" y="658"/>
                  </a:lnTo>
                  <a:lnTo>
                    <a:pt x="96" y="656"/>
                  </a:lnTo>
                  <a:lnTo>
                    <a:pt x="96" y="656"/>
                  </a:lnTo>
                  <a:lnTo>
                    <a:pt x="98" y="656"/>
                  </a:lnTo>
                  <a:lnTo>
                    <a:pt x="98" y="656"/>
                  </a:lnTo>
                  <a:lnTo>
                    <a:pt x="98" y="654"/>
                  </a:lnTo>
                  <a:lnTo>
                    <a:pt x="98" y="654"/>
                  </a:lnTo>
                  <a:lnTo>
                    <a:pt x="104" y="652"/>
                  </a:lnTo>
                  <a:lnTo>
                    <a:pt x="110" y="646"/>
                  </a:lnTo>
                  <a:lnTo>
                    <a:pt x="110" y="646"/>
                  </a:lnTo>
                  <a:lnTo>
                    <a:pt x="112" y="646"/>
                  </a:lnTo>
                  <a:lnTo>
                    <a:pt x="112" y="646"/>
                  </a:lnTo>
                  <a:lnTo>
                    <a:pt x="114" y="646"/>
                  </a:lnTo>
                  <a:lnTo>
                    <a:pt x="114" y="646"/>
                  </a:lnTo>
                  <a:lnTo>
                    <a:pt x="116" y="644"/>
                  </a:lnTo>
                  <a:lnTo>
                    <a:pt x="116" y="644"/>
                  </a:lnTo>
                  <a:lnTo>
                    <a:pt x="116" y="642"/>
                  </a:lnTo>
                  <a:lnTo>
                    <a:pt x="116" y="642"/>
                  </a:lnTo>
                  <a:lnTo>
                    <a:pt x="116" y="636"/>
                  </a:lnTo>
                  <a:lnTo>
                    <a:pt x="116" y="636"/>
                  </a:lnTo>
                  <a:lnTo>
                    <a:pt x="118" y="636"/>
                  </a:lnTo>
                  <a:lnTo>
                    <a:pt x="118" y="636"/>
                  </a:lnTo>
                  <a:lnTo>
                    <a:pt x="120" y="634"/>
                  </a:lnTo>
                  <a:lnTo>
                    <a:pt x="120" y="634"/>
                  </a:lnTo>
                  <a:lnTo>
                    <a:pt x="124" y="634"/>
                  </a:lnTo>
                  <a:lnTo>
                    <a:pt x="124" y="634"/>
                  </a:lnTo>
                  <a:lnTo>
                    <a:pt x="126" y="634"/>
                  </a:lnTo>
                  <a:lnTo>
                    <a:pt x="126" y="634"/>
                  </a:lnTo>
                  <a:lnTo>
                    <a:pt x="130" y="634"/>
                  </a:lnTo>
                  <a:lnTo>
                    <a:pt x="130" y="634"/>
                  </a:lnTo>
                  <a:lnTo>
                    <a:pt x="130" y="634"/>
                  </a:lnTo>
                  <a:lnTo>
                    <a:pt x="130" y="634"/>
                  </a:lnTo>
                  <a:lnTo>
                    <a:pt x="136" y="632"/>
                  </a:lnTo>
                  <a:lnTo>
                    <a:pt x="136" y="632"/>
                  </a:lnTo>
                  <a:lnTo>
                    <a:pt x="136" y="630"/>
                  </a:lnTo>
                  <a:lnTo>
                    <a:pt x="136" y="630"/>
                  </a:lnTo>
                  <a:lnTo>
                    <a:pt x="138" y="630"/>
                  </a:lnTo>
                  <a:lnTo>
                    <a:pt x="138" y="630"/>
                  </a:lnTo>
                  <a:lnTo>
                    <a:pt x="138" y="628"/>
                  </a:lnTo>
                  <a:lnTo>
                    <a:pt x="138" y="628"/>
                  </a:lnTo>
                  <a:lnTo>
                    <a:pt x="138" y="626"/>
                  </a:lnTo>
                  <a:lnTo>
                    <a:pt x="138" y="626"/>
                  </a:lnTo>
                  <a:lnTo>
                    <a:pt x="136" y="624"/>
                  </a:lnTo>
                  <a:lnTo>
                    <a:pt x="136" y="624"/>
                  </a:lnTo>
                  <a:lnTo>
                    <a:pt x="138" y="624"/>
                  </a:lnTo>
                  <a:lnTo>
                    <a:pt x="142" y="622"/>
                  </a:lnTo>
                  <a:lnTo>
                    <a:pt x="142" y="622"/>
                  </a:lnTo>
                  <a:lnTo>
                    <a:pt x="142" y="618"/>
                  </a:lnTo>
                  <a:lnTo>
                    <a:pt x="142" y="618"/>
                  </a:lnTo>
                  <a:lnTo>
                    <a:pt x="144" y="616"/>
                  </a:lnTo>
                  <a:lnTo>
                    <a:pt x="142" y="616"/>
                  </a:lnTo>
                  <a:lnTo>
                    <a:pt x="142" y="616"/>
                  </a:lnTo>
                  <a:lnTo>
                    <a:pt x="140" y="616"/>
                  </a:lnTo>
                  <a:lnTo>
                    <a:pt x="140" y="616"/>
                  </a:lnTo>
                  <a:lnTo>
                    <a:pt x="138" y="614"/>
                  </a:lnTo>
                  <a:lnTo>
                    <a:pt x="138" y="614"/>
                  </a:lnTo>
                  <a:lnTo>
                    <a:pt x="142" y="612"/>
                  </a:lnTo>
                  <a:lnTo>
                    <a:pt x="142" y="612"/>
                  </a:lnTo>
                  <a:lnTo>
                    <a:pt x="142" y="612"/>
                  </a:lnTo>
                  <a:lnTo>
                    <a:pt x="142" y="612"/>
                  </a:lnTo>
                  <a:lnTo>
                    <a:pt x="142" y="610"/>
                  </a:lnTo>
                  <a:lnTo>
                    <a:pt x="142" y="610"/>
                  </a:lnTo>
                  <a:lnTo>
                    <a:pt x="140" y="606"/>
                  </a:lnTo>
                  <a:lnTo>
                    <a:pt x="140" y="606"/>
                  </a:lnTo>
                  <a:lnTo>
                    <a:pt x="142" y="606"/>
                  </a:lnTo>
                  <a:lnTo>
                    <a:pt x="142" y="606"/>
                  </a:lnTo>
                  <a:lnTo>
                    <a:pt x="146" y="606"/>
                  </a:lnTo>
                  <a:lnTo>
                    <a:pt x="146" y="606"/>
                  </a:lnTo>
                  <a:lnTo>
                    <a:pt x="146" y="604"/>
                  </a:lnTo>
                  <a:lnTo>
                    <a:pt x="146" y="604"/>
                  </a:lnTo>
                  <a:lnTo>
                    <a:pt x="148" y="600"/>
                  </a:lnTo>
                  <a:lnTo>
                    <a:pt x="148" y="600"/>
                  </a:lnTo>
                  <a:lnTo>
                    <a:pt x="150" y="600"/>
                  </a:lnTo>
                  <a:lnTo>
                    <a:pt x="150" y="600"/>
                  </a:lnTo>
                  <a:lnTo>
                    <a:pt x="152" y="602"/>
                  </a:lnTo>
                  <a:lnTo>
                    <a:pt x="154" y="602"/>
                  </a:lnTo>
                  <a:lnTo>
                    <a:pt x="154" y="602"/>
                  </a:lnTo>
                  <a:lnTo>
                    <a:pt x="156" y="602"/>
                  </a:lnTo>
                  <a:lnTo>
                    <a:pt x="156" y="602"/>
                  </a:lnTo>
                  <a:lnTo>
                    <a:pt x="158" y="602"/>
                  </a:lnTo>
                  <a:lnTo>
                    <a:pt x="158" y="602"/>
                  </a:lnTo>
                  <a:lnTo>
                    <a:pt x="160" y="600"/>
                  </a:lnTo>
                  <a:lnTo>
                    <a:pt x="160" y="600"/>
                  </a:lnTo>
                  <a:lnTo>
                    <a:pt x="160" y="598"/>
                  </a:lnTo>
                  <a:lnTo>
                    <a:pt x="160" y="598"/>
                  </a:lnTo>
                  <a:lnTo>
                    <a:pt x="164" y="596"/>
                  </a:lnTo>
                  <a:lnTo>
                    <a:pt x="164" y="596"/>
                  </a:lnTo>
                  <a:lnTo>
                    <a:pt x="168" y="596"/>
                  </a:lnTo>
                  <a:lnTo>
                    <a:pt x="168" y="596"/>
                  </a:lnTo>
                  <a:lnTo>
                    <a:pt x="168" y="594"/>
                  </a:lnTo>
                  <a:lnTo>
                    <a:pt x="168" y="594"/>
                  </a:lnTo>
                  <a:lnTo>
                    <a:pt x="170" y="592"/>
                  </a:lnTo>
                  <a:lnTo>
                    <a:pt x="170" y="592"/>
                  </a:lnTo>
                  <a:lnTo>
                    <a:pt x="172" y="592"/>
                  </a:lnTo>
                  <a:lnTo>
                    <a:pt x="172" y="592"/>
                  </a:lnTo>
                  <a:lnTo>
                    <a:pt x="174" y="590"/>
                  </a:lnTo>
                  <a:lnTo>
                    <a:pt x="174" y="590"/>
                  </a:lnTo>
                  <a:lnTo>
                    <a:pt x="178" y="594"/>
                  </a:lnTo>
                  <a:lnTo>
                    <a:pt x="176" y="590"/>
                  </a:lnTo>
                  <a:lnTo>
                    <a:pt x="176" y="590"/>
                  </a:lnTo>
                  <a:lnTo>
                    <a:pt x="176" y="588"/>
                  </a:lnTo>
                  <a:lnTo>
                    <a:pt x="176" y="588"/>
                  </a:lnTo>
                  <a:lnTo>
                    <a:pt x="176" y="588"/>
                  </a:lnTo>
                  <a:lnTo>
                    <a:pt x="176" y="588"/>
                  </a:lnTo>
                  <a:lnTo>
                    <a:pt x="176" y="586"/>
                  </a:lnTo>
                  <a:lnTo>
                    <a:pt x="176" y="586"/>
                  </a:lnTo>
                  <a:lnTo>
                    <a:pt x="176" y="584"/>
                  </a:lnTo>
                  <a:lnTo>
                    <a:pt x="176" y="584"/>
                  </a:lnTo>
                  <a:lnTo>
                    <a:pt x="178" y="580"/>
                  </a:lnTo>
                  <a:lnTo>
                    <a:pt x="178" y="580"/>
                  </a:lnTo>
                  <a:lnTo>
                    <a:pt x="180" y="576"/>
                  </a:lnTo>
                  <a:lnTo>
                    <a:pt x="182" y="576"/>
                  </a:lnTo>
                  <a:lnTo>
                    <a:pt x="182" y="576"/>
                  </a:lnTo>
                  <a:lnTo>
                    <a:pt x="184" y="580"/>
                  </a:lnTo>
                  <a:lnTo>
                    <a:pt x="188" y="578"/>
                  </a:lnTo>
                  <a:lnTo>
                    <a:pt x="188" y="578"/>
                  </a:lnTo>
                  <a:lnTo>
                    <a:pt x="188" y="578"/>
                  </a:lnTo>
                  <a:lnTo>
                    <a:pt x="188" y="578"/>
                  </a:lnTo>
                  <a:lnTo>
                    <a:pt x="188" y="576"/>
                  </a:lnTo>
                  <a:lnTo>
                    <a:pt x="188" y="576"/>
                  </a:lnTo>
                  <a:lnTo>
                    <a:pt x="194" y="572"/>
                  </a:lnTo>
                  <a:lnTo>
                    <a:pt x="198" y="566"/>
                  </a:lnTo>
                  <a:lnTo>
                    <a:pt x="198" y="566"/>
                  </a:lnTo>
                  <a:lnTo>
                    <a:pt x="198" y="564"/>
                  </a:lnTo>
                  <a:lnTo>
                    <a:pt x="198" y="564"/>
                  </a:lnTo>
                  <a:lnTo>
                    <a:pt x="198" y="562"/>
                  </a:lnTo>
                  <a:lnTo>
                    <a:pt x="198" y="562"/>
                  </a:lnTo>
                  <a:lnTo>
                    <a:pt x="198" y="560"/>
                  </a:lnTo>
                  <a:lnTo>
                    <a:pt x="198" y="560"/>
                  </a:lnTo>
                  <a:lnTo>
                    <a:pt x="198" y="560"/>
                  </a:lnTo>
                  <a:lnTo>
                    <a:pt x="198" y="560"/>
                  </a:lnTo>
                  <a:lnTo>
                    <a:pt x="200" y="558"/>
                  </a:lnTo>
                  <a:lnTo>
                    <a:pt x="198" y="556"/>
                  </a:lnTo>
                  <a:lnTo>
                    <a:pt x="198" y="556"/>
                  </a:lnTo>
                  <a:lnTo>
                    <a:pt x="196" y="556"/>
                  </a:lnTo>
                  <a:lnTo>
                    <a:pt x="196" y="556"/>
                  </a:lnTo>
                  <a:lnTo>
                    <a:pt x="194" y="556"/>
                  </a:lnTo>
                  <a:lnTo>
                    <a:pt x="194" y="552"/>
                  </a:lnTo>
                  <a:lnTo>
                    <a:pt x="194" y="552"/>
                  </a:lnTo>
                  <a:lnTo>
                    <a:pt x="204" y="548"/>
                  </a:lnTo>
                  <a:lnTo>
                    <a:pt x="204" y="548"/>
                  </a:lnTo>
                  <a:lnTo>
                    <a:pt x="206" y="546"/>
                  </a:lnTo>
                  <a:lnTo>
                    <a:pt x="206" y="546"/>
                  </a:lnTo>
                  <a:lnTo>
                    <a:pt x="208" y="546"/>
                  </a:lnTo>
                  <a:lnTo>
                    <a:pt x="208" y="546"/>
                  </a:lnTo>
                  <a:lnTo>
                    <a:pt x="208" y="542"/>
                  </a:lnTo>
                  <a:lnTo>
                    <a:pt x="206" y="540"/>
                  </a:lnTo>
                  <a:lnTo>
                    <a:pt x="206" y="540"/>
                  </a:lnTo>
                  <a:lnTo>
                    <a:pt x="206" y="540"/>
                  </a:lnTo>
                  <a:lnTo>
                    <a:pt x="206" y="540"/>
                  </a:lnTo>
                  <a:lnTo>
                    <a:pt x="202" y="540"/>
                  </a:lnTo>
                  <a:lnTo>
                    <a:pt x="202" y="540"/>
                  </a:lnTo>
                  <a:lnTo>
                    <a:pt x="202" y="538"/>
                  </a:lnTo>
                  <a:lnTo>
                    <a:pt x="202" y="538"/>
                  </a:lnTo>
                  <a:lnTo>
                    <a:pt x="202" y="536"/>
                  </a:lnTo>
                  <a:lnTo>
                    <a:pt x="202" y="536"/>
                  </a:lnTo>
                  <a:lnTo>
                    <a:pt x="202" y="534"/>
                  </a:lnTo>
                  <a:lnTo>
                    <a:pt x="202" y="534"/>
                  </a:lnTo>
                  <a:lnTo>
                    <a:pt x="210" y="530"/>
                  </a:lnTo>
                  <a:lnTo>
                    <a:pt x="216" y="526"/>
                  </a:lnTo>
                  <a:lnTo>
                    <a:pt x="220" y="520"/>
                  </a:lnTo>
                  <a:lnTo>
                    <a:pt x="222" y="512"/>
                  </a:lnTo>
                  <a:lnTo>
                    <a:pt x="222" y="512"/>
                  </a:lnTo>
                  <a:lnTo>
                    <a:pt x="222" y="510"/>
                  </a:lnTo>
                  <a:lnTo>
                    <a:pt x="222" y="510"/>
                  </a:lnTo>
                  <a:lnTo>
                    <a:pt x="224" y="510"/>
                  </a:lnTo>
                  <a:lnTo>
                    <a:pt x="226" y="506"/>
                  </a:lnTo>
                  <a:lnTo>
                    <a:pt x="226" y="506"/>
                  </a:lnTo>
                  <a:lnTo>
                    <a:pt x="224" y="504"/>
                  </a:lnTo>
                  <a:lnTo>
                    <a:pt x="224" y="502"/>
                  </a:lnTo>
                  <a:lnTo>
                    <a:pt x="224" y="502"/>
                  </a:lnTo>
                  <a:lnTo>
                    <a:pt x="226" y="500"/>
                  </a:lnTo>
                  <a:lnTo>
                    <a:pt x="226" y="498"/>
                  </a:lnTo>
                  <a:lnTo>
                    <a:pt x="226" y="498"/>
                  </a:lnTo>
                  <a:lnTo>
                    <a:pt x="226" y="496"/>
                  </a:lnTo>
                  <a:lnTo>
                    <a:pt x="226" y="496"/>
                  </a:lnTo>
                  <a:lnTo>
                    <a:pt x="228" y="494"/>
                  </a:lnTo>
                  <a:lnTo>
                    <a:pt x="228" y="494"/>
                  </a:lnTo>
                  <a:lnTo>
                    <a:pt x="228" y="492"/>
                  </a:lnTo>
                  <a:lnTo>
                    <a:pt x="228" y="492"/>
                  </a:lnTo>
                  <a:lnTo>
                    <a:pt x="228" y="490"/>
                  </a:lnTo>
                  <a:lnTo>
                    <a:pt x="228" y="490"/>
                  </a:lnTo>
                  <a:lnTo>
                    <a:pt x="230" y="488"/>
                  </a:lnTo>
                  <a:lnTo>
                    <a:pt x="228" y="486"/>
                  </a:lnTo>
                  <a:lnTo>
                    <a:pt x="228" y="486"/>
                  </a:lnTo>
                  <a:lnTo>
                    <a:pt x="228" y="484"/>
                  </a:lnTo>
                  <a:lnTo>
                    <a:pt x="228" y="484"/>
                  </a:lnTo>
                  <a:lnTo>
                    <a:pt x="226" y="482"/>
                  </a:lnTo>
                  <a:lnTo>
                    <a:pt x="226" y="482"/>
                  </a:lnTo>
                  <a:lnTo>
                    <a:pt x="228" y="480"/>
                  </a:lnTo>
                  <a:lnTo>
                    <a:pt x="230" y="478"/>
                  </a:lnTo>
                  <a:lnTo>
                    <a:pt x="230" y="478"/>
                  </a:lnTo>
                  <a:lnTo>
                    <a:pt x="230" y="476"/>
                  </a:lnTo>
                  <a:lnTo>
                    <a:pt x="230" y="476"/>
                  </a:lnTo>
                  <a:lnTo>
                    <a:pt x="234" y="476"/>
                  </a:lnTo>
                  <a:lnTo>
                    <a:pt x="234" y="476"/>
                  </a:lnTo>
                  <a:lnTo>
                    <a:pt x="234" y="474"/>
                  </a:lnTo>
                  <a:lnTo>
                    <a:pt x="234" y="474"/>
                  </a:lnTo>
                  <a:lnTo>
                    <a:pt x="234" y="472"/>
                  </a:lnTo>
                  <a:lnTo>
                    <a:pt x="234" y="472"/>
                  </a:lnTo>
                  <a:lnTo>
                    <a:pt x="234" y="468"/>
                  </a:lnTo>
                  <a:lnTo>
                    <a:pt x="232" y="466"/>
                  </a:lnTo>
                  <a:lnTo>
                    <a:pt x="232" y="466"/>
                  </a:lnTo>
                  <a:lnTo>
                    <a:pt x="232" y="464"/>
                  </a:lnTo>
                  <a:lnTo>
                    <a:pt x="232" y="464"/>
                  </a:lnTo>
                  <a:lnTo>
                    <a:pt x="232" y="462"/>
                  </a:lnTo>
                  <a:lnTo>
                    <a:pt x="232" y="462"/>
                  </a:lnTo>
                  <a:lnTo>
                    <a:pt x="234" y="460"/>
                  </a:lnTo>
                  <a:lnTo>
                    <a:pt x="236" y="456"/>
                  </a:lnTo>
                  <a:lnTo>
                    <a:pt x="238" y="454"/>
                  </a:lnTo>
                  <a:lnTo>
                    <a:pt x="240" y="450"/>
                  </a:lnTo>
                  <a:lnTo>
                    <a:pt x="240" y="450"/>
                  </a:lnTo>
                  <a:lnTo>
                    <a:pt x="240" y="448"/>
                  </a:lnTo>
                  <a:lnTo>
                    <a:pt x="240" y="448"/>
                  </a:lnTo>
                  <a:lnTo>
                    <a:pt x="240" y="446"/>
                  </a:lnTo>
                  <a:lnTo>
                    <a:pt x="240" y="446"/>
                  </a:lnTo>
                  <a:lnTo>
                    <a:pt x="240" y="444"/>
                  </a:lnTo>
                  <a:lnTo>
                    <a:pt x="240" y="444"/>
                  </a:lnTo>
                  <a:lnTo>
                    <a:pt x="240" y="442"/>
                  </a:lnTo>
                  <a:lnTo>
                    <a:pt x="240" y="442"/>
                  </a:lnTo>
                  <a:lnTo>
                    <a:pt x="240" y="442"/>
                  </a:lnTo>
                  <a:lnTo>
                    <a:pt x="242" y="442"/>
                  </a:lnTo>
                  <a:lnTo>
                    <a:pt x="242" y="442"/>
                  </a:lnTo>
                  <a:lnTo>
                    <a:pt x="242" y="440"/>
                  </a:lnTo>
                  <a:lnTo>
                    <a:pt x="242" y="440"/>
                  </a:lnTo>
                  <a:lnTo>
                    <a:pt x="242" y="438"/>
                  </a:lnTo>
                  <a:lnTo>
                    <a:pt x="242" y="438"/>
                  </a:lnTo>
                  <a:lnTo>
                    <a:pt x="242" y="436"/>
                  </a:lnTo>
                  <a:lnTo>
                    <a:pt x="242" y="436"/>
                  </a:lnTo>
                  <a:lnTo>
                    <a:pt x="242" y="434"/>
                  </a:lnTo>
                  <a:lnTo>
                    <a:pt x="242" y="434"/>
                  </a:lnTo>
                  <a:lnTo>
                    <a:pt x="244" y="432"/>
                  </a:lnTo>
                  <a:lnTo>
                    <a:pt x="244" y="432"/>
                  </a:lnTo>
                  <a:lnTo>
                    <a:pt x="244" y="430"/>
                  </a:lnTo>
                  <a:lnTo>
                    <a:pt x="244" y="430"/>
                  </a:lnTo>
                  <a:lnTo>
                    <a:pt x="244" y="428"/>
                  </a:lnTo>
                  <a:lnTo>
                    <a:pt x="244" y="428"/>
                  </a:lnTo>
                  <a:lnTo>
                    <a:pt x="244" y="426"/>
                  </a:lnTo>
                  <a:lnTo>
                    <a:pt x="244" y="426"/>
                  </a:lnTo>
                  <a:lnTo>
                    <a:pt x="246" y="426"/>
                  </a:lnTo>
                  <a:lnTo>
                    <a:pt x="246" y="426"/>
                  </a:lnTo>
                  <a:lnTo>
                    <a:pt x="246" y="424"/>
                  </a:lnTo>
                  <a:lnTo>
                    <a:pt x="244" y="422"/>
                  </a:lnTo>
                  <a:lnTo>
                    <a:pt x="244" y="422"/>
                  </a:lnTo>
                  <a:lnTo>
                    <a:pt x="244" y="422"/>
                  </a:lnTo>
                  <a:lnTo>
                    <a:pt x="244" y="422"/>
                  </a:lnTo>
                  <a:lnTo>
                    <a:pt x="242" y="420"/>
                  </a:lnTo>
                  <a:lnTo>
                    <a:pt x="242" y="420"/>
                  </a:lnTo>
                  <a:lnTo>
                    <a:pt x="244" y="416"/>
                  </a:lnTo>
                  <a:lnTo>
                    <a:pt x="248" y="410"/>
                  </a:lnTo>
                  <a:lnTo>
                    <a:pt x="248" y="410"/>
                  </a:lnTo>
                  <a:lnTo>
                    <a:pt x="248" y="408"/>
                  </a:lnTo>
                  <a:lnTo>
                    <a:pt x="248" y="408"/>
                  </a:lnTo>
                  <a:lnTo>
                    <a:pt x="248" y="404"/>
                  </a:lnTo>
                  <a:lnTo>
                    <a:pt x="248" y="404"/>
                  </a:lnTo>
                  <a:lnTo>
                    <a:pt x="250" y="404"/>
                  </a:lnTo>
                  <a:lnTo>
                    <a:pt x="250" y="404"/>
                  </a:lnTo>
                  <a:lnTo>
                    <a:pt x="250" y="402"/>
                  </a:lnTo>
                  <a:lnTo>
                    <a:pt x="250" y="402"/>
                  </a:lnTo>
                  <a:lnTo>
                    <a:pt x="252" y="400"/>
                  </a:lnTo>
                  <a:lnTo>
                    <a:pt x="252" y="400"/>
                  </a:lnTo>
                  <a:lnTo>
                    <a:pt x="252" y="398"/>
                  </a:lnTo>
                  <a:lnTo>
                    <a:pt x="252" y="398"/>
                  </a:lnTo>
                  <a:lnTo>
                    <a:pt x="252" y="396"/>
                  </a:lnTo>
                  <a:lnTo>
                    <a:pt x="252" y="396"/>
                  </a:lnTo>
                  <a:lnTo>
                    <a:pt x="254" y="394"/>
                  </a:lnTo>
                  <a:lnTo>
                    <a:pt x="254" y="394"/>
                  </a:lnTo>
                  <a:lnTo>
                    <a:pt x="254" y="392"/>
                  </a:lnTo>
                  <a:lnTo>
                    <a:pt x="254" y="392"/>
                  </a:lnTo>
                  <a:lnTo>
                    <a:pt x="254" y="390"/>
                  </a:lnTo>
                  <a:lnTo>
                    <a:pt x="254" y="390"/>
                  </a:lnTo>
                  <a:lnTo>
                    <a:pt x="254" y="388"/>
                  </a:lnTo>
                  <a:lnTo>
                    <a:pt x="254" y="388"/>
                  </a:lnTo>
                  <a:lnTo>
                    <a:pt x="254" y="386"/>
                  </a:lnTo>
                  <a:lnTo>
                    <a:pt x="254" y="386"/>
                  </a:lnTo>
                  <a:lnTo>
                    <a:pt x="256" y="384"/>
                  </a:lnTo>
                  <a:lnTo>
                    <a:pt x="256" y="380"/>
                  </a:lnTo>
                  <a:lnTo>
                    <a:pt x="256" y="380"/>
                  </a:lnTo>
                  <a:lnTo>
                    <a:pt x="256" y="378"/>
                  </a:lnTo>
                  <a:lnTo>
                    <a:pt x="256" y="378"/>
                  </a:lnTo>
                  <a:lnTo>
                    <a:pt x="258" y="378"/>
                  </a:lnTo>
                  <a:lnTo>
                    <a:pt x="258" y="378"/>
                  </a:lnTo>
                  <a:lnTo>
                    <a:pt x="258" y="374"/>
                  </a:lnTo>
                  <a:lnTo>
                    <a:pt x="256" y="372"/>
                  </a:lnTo>
                  <a:lnTo>
                    <a:pt x="256" y="372"/>
                  </a:lnTo>
                  <a:lnTo>
                    <a:pt x="256" y="372"/>
                  </a:lnTo>
                  <a:lnTo>
                    <a:pt x="256" y="372"/>
                  </a:lnTo>
                  <a:lnTo>
                    <a:pt x="256" y="368"/>
                  </a:lnTo>
                  <a:lnTo>
                    <a:pt x="256" y="368"/>
                  </a:lnTo>
                  <a:lnTo>
                    <a:pt x="258" y="366"/>
                  </a:lnTo>
                  <a:lnTo>
                    <a:pt x="260" y="366"/>
                  </a:lnTo>
                  <a:lnTo>
                    <a:pt x="260" y="362"/>
                  </a:lnTo>
                  <a:lnTo>
                    <a:pt x="260" y="362"/>
                  </a:lnTo>
                  <a:lnTo>
                    <a:pt x="260" y="362"/>
                  </a:lnTo>
                  <a:lnTo>
                    <a:pt x="260" y="362"/>
                  </a:lnTo>
                  <a:lnTo>
                    <a:pt x="260" y="360"/>
                  </a:lnTo>
                  <a:lnTo>
                    <a:pt x="260" y="360"/>
                  </a:lnTo>
                  <a:lnTo>
                    <a:pt x="260" y="358"/>
                  </a:lnTo>
                  <a:lnTo>
                    <a:pt x="260" y="358"/>
                  </a:lnTo>
                  <a:lnTo>
                    <a:pt x="262" y="356"/>
                  </a:lnTo>
                  <a:lnTo>
                    <a:pt x="262" y="356"/>
                  </a:lnTo>
                  <a:lnTo>
                    <a:pt x="262" y="354"/>
                  </a:lnTo>
                  <a:lnTo>
                    <a:pt x="262" y="354"/>
                  </a:lnTo>
                  <a:lnTo>
                    <a:pt x="264" y="352"/>
                  </a:lnTo>
                  <a:lnTo>
                    <a:pt x="264" y="352"/>
                  </a:lnTo>
                  <a:lnTo>
                    <a:pt x="264" y="350"/>
                  </a:lnTo>
                  <a:lnTo>
                    <a:pt x="264" y="350"/>
                  </a:lnTo>
                  <a:lnTo>
                    <a:pt x="264" y="348"/>
                  </a:lnTo>
                  <a:lnTo>
                    <a:pt x="264" y="348"/>
                  </a:lnTo>
                  <a:lnTo>
                    <a:pt x="264" y="346"/>
                  </a:lnTo>
                  <a:lnTo>
                    <a:pt x="264" y="346"/>
                  </a:lnTo>
                  <a:lnTo>
                    <a:pt x="266" y="344"/>
                  </a:lnTo>
                  <a:lnTo>
                    <a:pt x="266" y="340"/>
                  </a:lnTo>
                  <a:lnTo>
                    <a:pt x="266" y="340"/>
                  </a:lnTo>
                  <a:lnTo>
                    <a:pt x="266" y="338"/>
                  </a:lnTo>
                  <a:lnTo>
                    <a:pt x="266" y="338"/>
                  </a:lnTo>
                  <a:lnTo>
                    <a:pt x="266" y="336"/>
                  </a:lnTo>
                  <a:lnTo>
                    <a:pt x="266" y="336"/>
                  </a:lnTo>
                  <a:lnTo>
                    <a:pt x="266" y="332"/>
                  </a:lnTo>
                  <a:lnTo>
                    <a:pt x="266" y="332"/>
                  </a:lnTo>
                  <a:lnTo>
                    <a:pt x="268" y="330"/>
                  </a:lnTo>
                  <a:lnTo>
                    <a:pt x="268" y="330"/>
                  </a:lnTo>
                  <a:lnTo>
                    <a:pt x="270" y="328"/>
                  </a:lnTo>
                  <a:lnTo>
                    <a:pt x="270" y="328"/>
                  </a:lnTo>
                  <a:lnTo>
                    <a:pt x="270" y="326"/>
                  </a:lnTo>
                  <a:lnTo>
                    <a:pt x="270" y="326"/>
                  </a:lnTo>
                  <a:lnTo>
                    <a:pt x="270" y="324"/>
                  </a:lnTo>
                  <a:lnTo>
                    <a:pt x="270" y="324"/>
                  </a:lnTo>
                  <a:lnTo>
                    <a:pt x="268" y="320"/>
                  </a:lnTo>
                  <a:lnTo>
                    <a:pt x="268" y="320"/>
                  </a:lnTo>
                  <a:lnTo>
                    <a:pt x="270" y="318"/>
                  </a:lnTo>
                  <a:lnTo>
                    <a:pt x="270" y="318"/>
                  </a:lnTo>
                  <a:lnTo>
                    <a:pt x="270" y="314"/>
                  </a:lnTo>
                  <a:lnTo>
                    <a:pt x="270" y="314"/>
                  </a:lnTo>
                  <a:lnTo>
                    <a:pt x="270" y="312"/>
                  </a:lnTo>
                  <a:lnTo>
                    <a:pt x="270" y="312"/>
                  </a:lnTo>
                  <a:lnTo>
                    <a:pt x="270" y="312"/>
                  </a:lnTo>
                  <a:lnTo>
                    <a:pt x="270" y="312"/>
                  </a:lnTo>
                  <a:lnTo>
                    <a:pt x="270" y="312"/>
                  </a:lnTo>
                  <a:lnTo>
                    <a:pt x="272" y="308"/>
                  </a:lnTo>
                  <a:lnTo>
                    <a:pt x="270" y="308"/>
                  </a:lnTo>
                  <a:lnTo>
                    <a:pt x="270" y="308"/>
                  </a:lnTo>
                  <a:lnTo>
                    <a:pt x="270" y="306"/>
                  </a:lnTo>
                  <a:lnTo>
                    <a:pt x="270" y="306"/>
                  </a:lnTo>
                  <a:lnTo>
                    <a:pt x="270" y="304"/>
                  </a:lnTo>
                  <a:lnTo>
                    <a:pt x="270" y="304"/>
                  </a:lnTo>
                  <a:lnTo>
                    <a:pt x="270" y="304"/>
                  </a:lnTo>
                  <a:lnTo>
                    <a:pt x="270" y="304"/>
                  </a:lnTo>
                  <a:lnTo>
                    <a:pt x="270" y="300"/>
                  </a:lnTo>
                  <a:lnTo>
                    <a:pt x="270" y="300"/>
                  </a:lnTo>
                  <a:lnTo>
                    <a:pt x="272" y="296"/>
                  </a:lnTo>
                  <a:lnTo>
                    <a:pt x="272" y="296"/>
                  </a:lnTo>
                  <a:lnTo>
                    <a:pt x="272" y="294"/>
                  </a:lnTo>
                  <a:lnTo>
                    <a:pt x="272" y="294"/>
                  </a:lnTo>
                  <a:lnTo>
                    <a:pt x="272" y="292"/>
                  </a:lnTo>
                  <a:lnTo>
                    <a:pt x="272" y="292"/>
                  </a:lnTo>
                  <a:lnTo>
                    <a:pt x="272" y="290"/>
                  </a:lnTo>
                  <a:lnTo>
                    <a:pt x="272" y="290"/>
                  </a:lnTo>
                  <a:lnTo>
                    <a:pt x="272" y="288"/>
                  </a:lnTo>
                  <a:lnTo>
                    <a:pt x="272" y="288"/>
                  </a:lnTo>
                  <a:lnTo>
                    <a:pt x="272" y="286"/>
                  </a:lnTo>
                  <a:lnTo>
                    <a:pt x="272" y="286"/>
                  </a:lnTo>
                  <a:lnTo>
                    <a:pt x="272" y="284"/>
                  </a:lnTo>
                  <a:lnTo>
                    <a:pt x="272" y="284"/>
                  </a:lnTo>
                  <a:lnTo>
                    <a:pt x="272" y="282"/>
                  </a:lnTo>
                  <a:lnTo>
                    <a:pt x="272" y="282"/>
                  </a:lnTo>
                  <a:lnTo>
                    <a:pt x="274" y="282"/>
                  </a:lnTo>
                  <a:lnTo>
                    <a:pt x="274" y="282"/>
                  </a:lnTo>
                  <a:lnTo>
                    <a:pt x="274" y="280"/>
                  </a:lnTo>
                  <a:lnTo>
                    <a:pt x="274" y="280"/>
                  </a:lnTo>
                  <a:lnTo>
                    <a:pt x="274" y="280"/>
                  </a:lnTo>
                  <a:lnTo>
                    <a:pt x="274" y="278"/>
                  </a:lnTo>
                  <a:lnTo>
                    <a:pt x="274" y="278"/>
                  </a:lnTo>
                  <a:lnTo>
                    <a:pt x="278" y="274"/>
                  </a:lnTo>
                  <a:lnTo>
                    <a:pt x="278" y="274"/>
                  </a:lnTo>
                  <a:lnTo>
                    <a:pt x="278" y="270"/>
                  </a:lnTo>
                  <a:lnTo>
                    <a:pt x="276" y="268"/>
                  </a:lnTo>
                  <a:lnTo>
                    <a:pt x="276" y="268"/>
                  </a:lnTo>
                  <a:lnTo>
                    <a:pt x="276" y="266"/>
                  </a:lnTo>
                  <a:lnTo>
                    <a:pt x="276" y="266"/>
                  </a:lnTo>
                  <a:lnTo>
                    <a:pt x="276" y="264"/>
                  </a:lnTo>
                  <a:lnTo>
                    <a:pt x="276" y="264"/>
                  </a:lnTo>
                  <a:lnTo>
                    <a:pt x="276" y="262"/>
                  </a:lnTo>
                  <a:lnTo>
                    <a:pt x="276" y="262"/>
                  </a:lnTo>
                  <a:lnTo>
                    <a:pt x="276" y="260"/>
                  </a:lnTo>
                  <a:lnTo>
                    <a:pt x="276" y="260"/>
                  </a:lnTo>
                  <a:lnTo>
                    <a:pt x="278" y="258"/>
                  </a:lnTo>
                  <a:lnTo>
                    <a:pt x="278" y="258"/>
                  </a:lnTo>
                  <a:lnTo>
                    <a:pt x="278" y="256"/>
                  </a:lnTo>
                  <a:lnTo>
                    <a:pt x="278" y="256"/>
                  </a:lnTo>
                  <a:lnTo>
                    <a:pt x="278" y="254"/>
                  </a:lnTo>
                  <a:lnTo>
                    <a:pt x="278" y="254"/>
                  </a:lnTo>
                  <a:lnTo>
                    <a:pt x="278" y="252"/>
                  </a:lnTo>
                  <a:lnTo>
                    <a:pt x="280" y="252"/>
                  </a:lnTo>
                  <a:lnTo>
                    <a:pt x="282" y="254"/>
                  </a:lnTo>
                  <a:lnTo>
                    <a:pt x="282" y="252"/>
                  </a:lnTo>
                  <a:lnTo>
                    <a:pt x="282" y="252"/>
                  </a:lnTo>
                  <a:lnTo>
                    <a:pt x="282" y="250"/>
                  </a:lnTo>
                  <a:lnTo>
                    <a:pt x="282" y="250"/>
                  </a:lnTo>
                  <a:lnTo>
                    <a:pt x="282" y="248"/>
                  </a:lnTo>
                  <a:lnTo>
                    <a:pt x="282" y="248"/>
                  </a:lnTo>
                  <a:lnTo>
                    <a:pt x="284" y="244"/>
                  </a:lnTo>
                  <a:lnTo>
                    <a:pt x="284" y="244"/>
                  </a:lnTo>
                  <a:lnTo>
                    <a:pt x="282" y="240"/>
                  </a:lnTo>
                  <a:lnTo>
                    <a:pt x="282" y="240"/>
                  </a:lnTo>
                  <a:lnTo>
                    <a:pt x="282" y="240"/>
                  </a:lnTo>
                  <a:lnTo>
                    <a:pt x="282" y="240"/>
                  </a:lnTo>
                  <a:lnTo>
                    <a:pt x="284" y="236"/>
                  </a:lnTo>
                  <a:lnTo>
                    <a:pt x="284" y="236"/>
                  </a:lnTo>
                  <a:lnTo>
                    <a:pt x="286" y="236"/>
                  </a:lnTo>
                  <a:lnTo>
                    <a:pt x="286" y="236"/>
                  </a:lnTo>
                  <a:lnTo>
                    <a:pt x="286" y="234"/>
                  </a:lnTo>
                  <a:lnTo>
                    <a:pt x="286" y="234"/>
                  </a:lnTo>
                  <a:lnTo>
                    <a:pt x="286" y="232"/>
                  </a:lnTo>
                  <a:lnTo>
                    <a:pt x="286" y="232"/>
                  </a:lnTo>
                  <a:lnTo>
                    <a:pt x="286" y="230"/>
                  </a:lnTo>
                  <a:lnTo>
                    <a:pt x="286" y="230"/>
                  </a:lnTo>
                  <a:lnTo>
                    <a:pt x="286" y="228"/>
                  </a:lnTo>
                  <a:lnTo>
                    <a:pt x="288" y="226"/>
                  </a:lnTo>
                  <a:lnTo>
                    <a:pt x="288" y="226"/>
                  </a:lnTo>
                  <a:lnTo>
                    <a:pt x="288" y="226"/>
                  </a:lnTo>
                  <a:lnTo>
                    <a:pt x="288" y="224"/>
                  </a:lnTo>
                  <a:lnTo>
                    <a:pt x="288" y="224"/>
                  </a:lnTo>
                  <a:lnTo>
                    <a:pt x="288" y="222"/>
                  </a:lnTo>
                  <a:lnTo>
                    <a:pt x="288" y="222"/>
                  </a:lnTo>
                  <a:lnTo>
                    <a:pt x="288" y="220"/>
                  </a:lnTo>
                  <a:lnTo>
                    <a:pt x="288" y="220"/>
                  </a:lnTo>
                  <a:lnTo>
                    <a:pt x="290" y="220"/>
                  </a:lnTo>
                  <a:lnTo>
                    <a:pt x="290" y="220"/>
                  </a:lnTo>
                  <a:lnTo>
                    <a:pt x="290" y="218"/>
                  </a:lnTo>
                  <a:lnTo>
                    <a:pt x="292" y="218"/>
                  </a:lnTo>
                  <a:lnTo>
                    <a:pt x="292" y="218"/>
                  </a:lnTo>
                  <a:lnTo>
                    <a:pt x="292" y="216"/>
                  </a:lnTo>
                  <a:lnTo>
                    <a:pt x="292" y="216"/>
                  </a:lnTo>
                  <a:lnTo>
                    <a:pt x="292" y="214"/>
                  </a:lnTo>
                  <a:lnTo>
                    <a:pt x="292" y="214"/>
                  </a:lnTo>
                  <a:lnTo>
                    <a:pt x="294" y="214"/>
                  </a:lnTo>
                  <a:lnTo>
                    <a:pt x="294" y="214"/>
                  </a:lnTo>
                  <a:lnTo>
                    <a:pt x="294" y="210"/>
                  </a:lnTo>
                  <a:lnTo>
                    <a:pt x="292" y="210"/>
                  </a:lnTo>
                  <a:lnTo>
                    <a:pt x="292" y="210"/>
                  </a:lnTo>
                  <a:lnTo>
                    <a:pt x="292" y="208"/>
                  </a:lnTo>
                  <a:lnTo>
                    <a:pt x="292" y="208"/>
                  </a:lnTo>
                  <a:lnTo>
                    <a:pt x="294" y="206"/>
                  </a:lnTo>
                  <a:lnTo>
                    <a:pt x="294" y="206"/>
                  </a:lnTo>
                  <a:lnTo>
                    <a:pt x="294" y="204"/>
                  </a:lnTo>
                  <a:lnTo>
                    <a:pt x="294" y="204"/>
                  </a:lnTo>
                  <a:lnTo>
                    <a:pt x="294" y="202"/>
                  </a:lnTo>
                  <a:lnTo>
                    <a:pt x="294" y="202"/>
                  </a:lnTo>
                  <a:lnTo>
                    <a:pt x="294" y="200"/>
                  </a:lnTo>
                  <a:lnTo>
                    <a:pt x="294" y="200"/>
                  </a:lnTo>
                  <a:lnTo>
                    <a:pt x="294" y="200"/>
                  </a:lnTo>
                  <a:lnTo>
                    <a:pt x="294" y="200"/>
                  </a:lnTo>
                  <a:lnTo>
                    <a:pt x="294" y="194"/>
                  </a:lnTo>
                  <a:lnTo>
                    <a:pt x="294" y="194"/>
                  </a:lnTo>
                  <a:lnTo>
                    <a:pt x="298" y="188"/>
                  </a:lnTo>
                  <a:lnTo>
                    <a:pt x="298" y="188"/>
                  </a:lnTo>
                  <a:lnTo>
                    <a:pt x="300" y="184"/>
                  </a:lnTo>
                  <a:lnTo>
                    <a:pt x="300" y="184"/>
                  </a:lnTo>
                  <a:lnTo>
                    <a:pt x="300" y="182"/>
                  </a:lnTo>
                  <a:lnTo>
                    <a:pt x="302" y="180"/>
                  </a:lnTo>
                  <a:lnTo>
                    <a:pt x="302" y="180"/>
                  </a:lnTo>
                  <a:lnTo>
                    <a:pt x="302" y="178"/>
                  </a:lnTo>
                  <a:lnTo>
                    <a:pt x="302" y="178"/>
                  </a:lnTo>
                  <a:lnTo>
                    <a:pt x="302" y="176"/>
                  </a:lnTo>
                  <a:lnTo>
                    <a:pt x="302" y="176"/>
                  </a:lnTo>
                  <a:lnTo>
                    <a:pt x="302" y="174"/>
                  </a:lnTo>
                  <a:lnTo>
                    <a:pt x="302" y="174"/>
                  </a:lnTo>
                  <a:lnTo>
                    <a:pt x="302" y="172"/>
                  </a:lnTo>
                  <a:lnTo>
                    <a:pt x="304" y="170"/>
                  </a:lnTo>
                  <a:lnTo>
                    <a:pt x="304" y="170"/>
                  </a:lnTo>
                  <a:lnTo>
                    <a:pt x="304" y="168"/>
                  </a:lnTo>
                  <a:lnTo>
                    <a:pt x="304" y="168"/>
                  </a:lnTo>
                  <a:lnTo>
                    <a:pt x="306" y="166"/>
                  </a:lnTo>
                  <a:lnTo>
                    <a:pt x="306" y="166"/>
                  </a:lnTo>
                  <a:lnTo>
                    <a:pt x="306" y="164"/>
                  </a:lnTo>
                  <a:lnTo>
                    <a:pt x="306" y="164"/>
                  </a:lnTo>
                  <a:lnTo>
                    <a:pt x="306" y="162"/>
                  </a:lnTo>
                  <a:lnTo>
                    <a:pt x="306" y="162"/>
                  </a:lnTo>
                  <a:lnTo>
                    <a:pt x="308" y="160"/>
                  </a:lnTo>
                  <a:lnTo>
                    <a:pt x="308" y="160"/>
                  </a:lnTo>
                  <a:lnTo>
                    <a:pt x="308" y="158"/>
                  </a:lnTo>
                  <a:lnTo>
                    <a:pt x="308" y="158"/>
                  </a:lnTo>
                  <a:lnTo>
                    <a:pt x="308" y="156"/>
                  </a:lnTo>
                  <a:lnTo>
                    <a:pt x="308" y="156"/>
                  </a:lnTo>
                  <a:lnTo>
                    <a:pt x="310" y="156"/>
                  </a:lnTo>
                  <a:lnTo>
                    <a:pt x="310" y="156"/>
                  </a:lnTo>
                  <a:lnTo>
                    <a:pt x="310" y="154"/>
                  </a:lnTo>
                  <a:lnTo>
                    <a:pt x="308" y="152"/>
                  </a:lnTo>
                  <a:lnTo>
                    <a:pt x="308" y="152"/>
                  </a:lnTo>
                  <a:lnTo>
                    <a:pt x="308" y="150"/>
                  </a:lnTo>
                  <a:lnTo>
                    <a:pt x="308" y="150"/>
                  </a:lnTo>
                  <a:lnTo>
                    <a:pt x="310" y="150"/>
                  </a:lnTo>
                  <a:lnTo>
                    <a:pt x="310" y="150"/>
                  </a:lnTo>
                  <a:lnTo>
                    <a:pt x="312" y="150"/>
                  </a:lnTo>
                  <a:lnTo>
                    <a:pt x="312" y="150"/>
                  </a:lnTo>
                  <a:lnTo>
                    <a:pt x="312" y="146"/>
                  </a:lnTo>
                  <a:lnTo>
                    <a:pt x="312" y="146"/>
                  </a:lnTo>
                  <a:lnTo>
                    <a:pt x="314" y="146"/>
                  </a:lnTo>
                  <a:lnTo>
                    <a:pt x="314" y="146"/>
                  </a:lnTo>
                  <a:lnTo>
                    <a:pt x="314" y="144"/>
                  </a:lnTo>
                  <a:lnTo>
                    <a:pt x="314" y="144"/>
                  </a:lnTo>
                  <a:lnTo>
                    <a:pt x="314" y="142"/>
                  </a:lnTo>
                  <a:lnTo>
                    <a:pt x="316" y="140"/>
                  </a:lnTo>
                  <a:lnTo>
                    <a:pt x="316" y="140"/>
                  </a:lnTo>
                  <a:lnTo>
                    <a:pt x="316" y="140"/>
                  </a:lnTo>
                  <a:lnTo>
                    <a:pt x="316" y="138"/>
                  </a:lnTo>
                  <a:lnTo>
                    <a:pt x="316" y="138"/>
                  </a:lnTo>
                  <a:lnTo>
                    <a:pt x="316" y="136"/>
                  </a:lnTo>
                  <a:lnTo>
                    <a:pt x="316" y="136"/>
                  </a:lnTo>
                  <a:lnTo>
                    <a:pt x="316" y="134"/>
                  </a:lnTo>
                  <a:lnTo>
                    <a:pt x="316" y="134"/>
                  </a:lnTo>
                  <a:lnTo>
                    <a:pt x="318" y="130"/>
                  </a:lnTo>
                  <a:lnTo>
                    <a:pt x="320" y="126"/>
                  </a:lnTo>
                  <a:lnTo>
                    <a:pt x="324" y="120"/>
                  </a:lnTo>
                  <a:lnTo>
                    <a:pt x="324" y="120"/>
                  </a:lnTo>
                  <a:lnTo>
                    <a:pt x="324" y="118"/>
                  </a:lnTo>
                  <a:lnTo>
                    <a:pt x="324" y="118"/>
                  </a:lnTo>
                  <a:lnTo>
                    <a:pt x="326" y="116"/>
                  </a:lnTo>
                  <a:lnTo>
                    <a:pt x="328" y="116"/>
                  </a:lnTo>
                  <a:lnTo>
                    <a:pt x="328" y="114"/>
                  </a:lnTo>
                  <a:lnTo>
                    <a:pt x="328" y="114"/>
                  </a:lnTo>
                  <a:lnTo>
                    <a:pt x="328" y="112"/>
                  </a:lnTo>
                  <a:lnTo>
                    <a:pt x="328" y="112"/>
                  </a:lnTo>
                  <a:lnTo>
                    <a:pt x="328" y="110"/>
                  </a:lnTo>
                  <a:lnTo>
                    <a:pt x="328" y="110"/>
                  </a:lnTo>
                  <a:lnTo>
                    <a:pt x="330" y="104"/>
                  </a:lnTo>
                  <a:lnTo>
                    <a:pt x="332" y="96"/>
                  </a:lnTo>
                  <a:lnTo>
                    <a:pt x="342" y="88"/>
                  </a:lnTo>
                  <a:lnTo>
                    <a:pt x="342" y="88"/>
                  </a:lnTo>
                  <a:lnTo>
                    <a:pt x="350" y="78"/>
                  </a:lnTo>
                  <a:lnTo>
                    <a:pt x="350" y="78"/>
                  </a:lnTo>
                  <a:lnTo>
                    <a:pt x="350" y="76"/>
                  </a:lnTo>
                  <a:lnTo>
                    <a:pt x="350" y="76"/>
                  </a:lnTo>
                  <a:lnTo>
                    <a:pt x="352" y="74"/>
                  </a:lnTo>
                  <a:lnTo>
                    <a:pt x="352" y="74"/>
                  </a:lnTo>
                  <a:lnTo>
                    <a:pt x="352" y="74"/>
                  </a:lnTo>
                  <a:lnTo>
                    <a:pt x="354" y="72"/>
                  </a:lnTo>
                  <a:lnTo>
                    <a:pt x="354" y="72"/>
                  </a:lnTo>
                  <a:lnTo>
                    <a:pt x="358" y="70"/>
                  </a:lnTo>
                  <a:lnTo>
                    <a:pt x="358" y="70"/>
                  </a:lnTo>
                  <a:lnTo>
                    <a:pt x="362" y="66"/>
                  </a:lnTo>
                  <a:lnTo>
                    <a:pt x="360" y="66"/>
                  </a:lnTo>
                  <a:lnTo>
                    <a:pt x="360" y="66"/>
                  </a:lnTo>
                  <a:lnTo>
                    <a:pt x="362" y="66"/>
                  </a:lnTo>
                  <a:lnTo>
                    <a:pt x="362" y="66"/>
                  </a:lnTo>
                  <a:lnTo>
                    <a:pt x="362" y="66"/>
                  </a:lnTo>
                  <a:lnTo>
                    <a:pt x="364" y="64"/>
                  </a:lnTo>
                  <a:lnTo>
                    <a:pt x="364" y="64"/>
                  </a:lnTo>
                  <a:lnTo>
                    <a:pt x="366" y="62"/>
                  </a:lnTo>
                  <a:lnTo>
                    <a:pt x="366" y="62"/>
                  </a:lnTo>
                  <a:lnTo>
                    <a:pt x="366" y="62"/>
                  </a:lnTo>
                  <a:lnTo>
                    <a:pt x="370" y="58"/>
                  </a:lnTo>
                  <a:lnTo>
                    <a:pt x="370" y="58"/>
                  </a:lnTo>
                  <a:lnTo>
                    <a:pt x="368" y="56"/>
                  </a:lnTo>
                  <a:lnTo>
                    <a:pt x="368" y="56"/>
                  </a:lnTo>
                  <a:lnTo>
                    <a:pt x="370" y="54"/>
                  </a:lnTo>
                  <a:lnTo>
                    <a:pt x="370" y="54"/>
                  </a:lnTo>
                  <a:lnTo>
                    <a:pt x="372" y="54"/>
                  </a:lnTo>
                  <a:lnTo>
                    <a:pt x="372" y="54"/>
                  </a:lnTo>
                  <a:lnTo>
                    <a:pt x="376" y="50"/>
                  </a:lnTo>
                  <a:lnTo>
                    <a:pt x="376" y="50"/>
                  </a:lnTo>
                  <a:lnTo>
                    <a:pt x="380" y="48"/>
                  </a:lnTo>
                  <a:lnTo>
                    <a:pt x="380" y="48"/>
                  </a:lnTo>
                  <a:lnTo>
                    <a:pt x="384" y="46"/>
                  </a:lnTo>
                  <a:lnTo>
                    <a:pt x="384" y="46"/>
                  </a:lnTo>
                  <a:lnTo>
                    <a:pt x="386" y="46"/>
                  </a:lnTo>
                  <a:lnTo>
                    <a:pt x="386" y="46"/>
                  </a:lnTo>
                  <a:lnTo>
                    <a:pt x="390" y="46"/>
                  </a:lnTo>
                  <a:lnTo>
                    <a:pt x="390" y="46"/>
                  </a:lnTo>
                  <a:lnTo>
                    <a:pt x="394" y="46"/>
                  </a:lnTo>
                  <a:lnTo>
                    <a:pt x="394" y="46"/>
                  </a:lnTo>
                  <a:lnTo>
                    <a:pt x="396" y="46"/>
                  </a:lnTo>
                  <a:lnTo>
                    <a:pt x="396" y="46"/>
                  </a:lnTo>
                  <a:lnTo>
                    <a:pt x="398" y="46"/>
                  </a:lnTo>
                  <a:lnTo>
                    <a:pt x="398" y="46"/>
                  </a:lnTo>
                  <a:lnTo>
                    <a:pt x="400" y="46"/>
                  </a:lnTo>
                  <a:lnTo>
                    <a:pt x="400" y="46"/>
                  </a:lnTo>
                  <a:lnTo>
                    <a:pt x="404" y="46"/>
                  </a:lnTo>
                  <a:lnTo>
                    <a:pt x="406" y="48"/>
                  </a:lnTo>
                  <a:lnTo>
                    <a:pt x="410" y="52"/>
                  </a:lnTo>
                  <a:lnTo>
                    <a:pt x="410" y="52"/>
                  </a:lnTo>
                  <a:lnTo>
                    <a:pt x="410" y="54"/>
                  </a:lnTo>
                  <a:lnTo>
                    <a:pt x="410" y="54"/>
                  </a:lnTo>
                  <a:lnTo>
                    <a:pt x="412" y="58"/>
                  </a:lnTo>
                  <a:lnTo>
                    <a:pt x="412" y="58"/>
                  </a:lnTo>
                  <a:lnTo>
                    <a:pt x="412" y="62"/>
                  </a:lnTo>
                  <a:lnTo>
                    <a:pt x="412" y="62"/>
                  </a:lnTo>
                  <a:lnTo>
                    <a:pt x="412" y="62"/>
                  </a:lnTo>
                  <a:lnTo>
                    <a:pt x="412" y="62"/>
                  </a:lnTo>
                  <a:lnTo>
                    <a:pt x="414" y="68"/>
                  </a:lnTo>
                  <a:lnTo>
                    <a:pt x="414" y="68"/>
                  </a:lnTo>
                  <a:lnTo>
                    <a:pt x="414" y="68"/>
                  </a:lnTo>
                  <a:lnTo>
                    <a:pt x="414" y="68"/>
                  </a:lnTo>
                  <a:lnTo>
                    <a:pt x="414" y="70"/>
                  </a:lnTo>
                  <a:lnTo>
                    <a:pt x="414" y="70"/>
                  </a:lnTo>
                  <a:lnTo>
                    <a:pt x="414" y="70"/>
                  </a:lnTo>
                  <a:lnTo>
                    <a:pt x="416" y="70"/>
                  </a:lnTo>
                  <a:lnTo>
                    <a:pt x="416" y="70"/>
                  </a:lnTo>
                  <a:lnTo>
                    <a:pt x="418" y="72"/>
                  </a:lnTo>
                  <a:lnTo>
                    <a:pt x="420" y="72"/>
                  </a:lnTo>
                  <a:lnTo>
                    <a:pt x="422" y="72"/>
                  </a:lnTo>
                  <a:lnTo>
                    <a:pt x="422" y="72"/>
                  </a:lnTo>
                  <a:lnTo>
                    <a:pt x="422" y="70"/>
                  </a:lnTo>
                  <a:lnTo>
                    <a:pt x="422" y="70"/>
                  </a:lnTo>
                  <a:lnTo>
                    <a:pt x="424" y="68"/>
                  </a:lnTo>
                  <a:lnTo>
                    <a:pt x="428" y="66"/>
                  </a:lnTo>
                  <a:lnTo>
                    <a:pt x="430" y="64"/>
                  </a:lnTo>
                  <a:lnTo>
                    <a:pt x="432" y="60"/>
                  </a:lnTo>
                  <a:lnTo>
                    <a:pt x="432" y="60"/>
                  </a:lnTo>
                  <a:lnTo>
                    <a:pt x="434" y="56"/>
                  </a:lnTo>
                  <a:lnTo>
                    <a:pt x="434" y="56"/>
                  </a:lnTo>
                  <a:lnTo>
                    <a:pt x="434" y="54"/>
                  </a:lnTo>
                  <a:lnTo>
                    <a:pt x="434" y="54"/>
                  </a:lnTo>
                  <a:lnTo>
                    <a:pt x="434" y="52"/>
                  </a:lnTo>
                  <a:lnTo>
                    <a:pt x="434" y="52"/>
                  </a:lnTo>
                  <a:lnTo>
                    <a:pt x="434" y="50"/>
                  </a:lnTo>
                  <a:lnTo>
                    <a:pt x="434" y="50"/>
                  </a:lnTo>
                  <a:lnTo>
                    <a:pt x="434" y="48"/>
                  </a:lnTo>
                  <a:lnTo>
                    <a:pt x="434" y="48"/>
                  </a:lnTo>
                  <a:lnTo>
                    <a:pt x="432" y="46"/>
                  </a:lnTo>
                  <a:lnTo>
                    <a:pt x="432" y="46"/>
                  </a:lnTo>
                  <a:lnTo>
                    <a:pt x="432" y="44"/>
                  </a:lnTo>
                  <a:lnTo>
                    <a:pt x="432" y="44"/>
                  </a:lnTo>
                  <a:lnTo>
                    <a:pt x="432" y="42"/>
                  </a:lnTo>
                  <a:lnTo>
                    <a:pt x="432" y="42"/>
                  </a:lnTo>
                  <a:lnTo>
                    <a:pt x="430" y="40"/>
                  </a:lnTo>
                  <a:lnTo>
                    <a:pt x="430" y="40"/>
                  </a:lnTo>
                  <a:lnTo>
                    <a:pt x="428" y="36"/>
                  </a:lnTo>
                  <a:lnTo>
                    <a:pt x="428" y="36"/>
                  </a:lnTo>
                  <a:lnTo>
                    <a:pt x="422" y="28"/>
                  </a:lnTo>
                  <a:lnTo>
                    <a:pt x="422" y="28"/>
                  </a:lnTo>
                  <a:lnTo>
                    <a:pt x="422" y="26"/>
                  </a:lnTo>
                  <a:lnTo>
                    <a:pt x="422" y="26"/>
                  </a:lnTo>
                  <a:lnTo>
                    <a:pt x="420" y="24"/>
                  </a:lnTo>
                  <a:lnTo>
                    <a:pt x="420" y="24"/>
                  </a:lnTo>
                  <a:lnTo>
                    <a:pt x="418" y="24"/>
                  </a:lnTo>
                  <a:lnTo>
                    <a:pt x="418" y="24"/>
                  </a:lnTo>
                  <a:lnTo>
                    <a:pt x="410" y="18"/>
                  </a:lnTo>
                  <a:lnTo>
                    <a:pt x="410" y="20"/>
                  </a:lnTo>
                  <a:lnTo>
                    <a:pt x="410" y="20"/>
                  </a:lnTo>
                  <a:lnTo>
                    <a:pt x="410" y="16"/>
                  </a:lnTo>
                  <a:lnTo>
                    <a:pt x="408" y="16"/>
                  </a:lnTo>
                  <a:lnTo>
                    <a:pt x="408" y="16"/>
                  </a:lnTo>
                  <a:lnTo>
                    <a:pt x="406" y="16"/>
                  </a:lnTo>
                  <a:lnTo>
                    <a:pt x="406" y="16"/>
                  </a:lnTo>
                  <a:lnTo>
                    <a:pt x="404" y="16"/>
                  </a:lnTo>
                  <a:lnTo>
                    <a:pt x="404" y="16"/>
                  </a:lnTo>
                  <a:lnTo>
                    <a:pt x="404" y="14"/>
                  </a:lnTo>
                  <a:lnTo>
                    <a:pt x="404" y="14"/>
                  </a:lnTo>
                  <a:lnTo>
                    <a:pt x="400" y="14"/>
                  </a:lnTo>
                  <a:lnTo>
                    <a:pt x="400" y="14"/>
                  </a:lnTo>
                  <a:lnTo>
                    <a:pt x="400" y="12"/>
                  </a:lnTo>
                  <a:lnTo>
                    <a:pt x="400" y="12"/>
                  </a:lnTo>
                  <a:lnTo>
                    <a:pt x="396" y="12"/>
                  </a:lnTo>
                  <a:lnTo>
                    <a:pt x="396" y="1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 name="矩形 2"/>
          <p:cNvSpPr/>
          <p:nvPr userDrawn="1"/>
        </p:nvSpPr>
        <p:spPr>
          <a:xfrm>
            <a:off x="0" y="2475412"/>
            <a:ext cx="658813" cy="1955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内容占位符 11"/>
          <p:cNvSpPr>
            <a:spLocks noGrp="1"/>
          </p:cNvSpPr>
          <p:nvPr>
            <p:ph sz="quarter" idx="10"/>
          </p:nvPr>
        </p:nvSpPr>
        <p:spPr>
          <a:xfrm>
            <a:off x="921353" y="2718769"/>
            <a:ext cx="10438892" cy="938832"/>
          </a:xfrm>
          <a:prstGeom prst="rect">
            <a:avLst/>
          </a:prstGeom>
        </p:spPr>
        <p:txBody>
          <a:bodyPr/>
          <a:lstStyle>
            <a:lvl1pPr marL="0" indent="0" algn="l" defTabSz="914400" rtl="0" eaLnBrk="1" latinLnBrk="0" hangingPunct="1">
              <a:buFontTx/>
              <a:buNone/>
              <a:defRPr lang="zh-CN" altLang="en-US" sz="6600" b="1" kern="1200" dirty="0" smtClean="0">
                <a:solidFill>
                  <a:schemeClr val="tx1"/>
                </a:solidFill>
                <a:latin typeface="微软雅黑" panose="020B0503020204020204" pitchFamily="34" charset="-122"/>
                <a:ea typeface="微软雅黑" panose="020B0503020204020204" pitchFamily="34" charset="-122"/>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单击此处编辑母版文本样式</a:t>
            </a:r>
          </a:p>
        </p:txBody>
      </p:sp>
      <p:sp>
        <p:nvSpPr>
          <p:cNvPr id="9" name="内容占位符 11"/>
          <p:cNvSpPr>
            <a:spLocks noGrp="1"/>
          </p:cNvSpPr>
          <p:nvPr>
            <p:ph sz="quarter" idx="11"/>
          </p:nvPr>
        </p:nvSpPr>
        <p:spPr>
          <a:xfrm>
            <a:off x="921353" y="3763618"/>
            <a:ext cx="10528525" cy="490330"/>
          </a:xfrm>
          <a:prstGeom prst="rect">
            <a:avLst/>
          </a:prstGeom>
        </p:spPr>
        <p:txBody>
          <a:bodyPr/>
          <a:lstStyle>
            <a:lvl1pPr marL="0" indent="0" algn="l" defTabSz="914400" rtl="0" eaLnBrk="1" latinLnBrk="0" hangingPunct="1">
              <a:buFontTx/>
              <a:buNone/>
              <a:defRPr lang="zh-CN" altLang="en-US" sz="3600" kern="1200" dirty="0" smtClean="0">
                <a:solidFill>
                  <a:schemeClr val="tx1"/>
                </a:solidFill>
                <a:latin typeface="微软雅黑" panose="020B0503020204020204" pitchFamily="34" charset="-122"/>
                <a:ea typeface="微软雅黑" panose="020B0503020204020204" pitchFamily="34" charset="-122"/>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单击此处编辑母版文本样式</a:t>
            </a:r>
          </a:p>
        </p:txBody>
      </p:sp>
    </p:spTree>
    <p:extLst>
      <p:ext uri="{BB962C8B-B14F-4D97-AF65-F5344CB8AC3E}">
        <p14:creationId xmlns:p14="http://schemas.microsoft.com/office/powerpoint/2010/main" val="1085856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首页">
    <p:spTree>
      <p:nvGrpSpPr>
        <p:cNvPr id="1" name=""/>
        <p:cNvGrpSpPr/>
        <p:nvPr/>
      </p:nvGrpSpPr>
      <p:grpSpPr>
        <a:xfrm>
          <a:off x="0" y="0"/>
          <a:ext cx="0" cy="0"/>
          <a:chOff x="0" y="0"/>
          <a:chExt cx="0" cy="0"/>
        </a:xfrm>
      </p:grpSpPr>
      <p:sp>
        <p:nvSpPr>
          <p:cNvPr id="55" name="矩形 54"/>
          <p:cNvSpPr/>
          <p:nvPr userDrawn="1"/>
        </p:nvSpPr>
        <p:spPr>
          <a:xfrm>
            <a:off x="2" y="0"/>
            <a:ext cx="12192000" cy="793205"/>
          </a:xfrm>
          <a:prstGeom prst="rect">
            <a:avLst/>
          </a:prstGeom>
          <a:solidFill>
            <a:srgbClr val="2B3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6" name="矩形 135"/>
          <p:cNvSpPr/>
          <p:nvPr userDrawn="1"/>
        </p:nvSpPr>
        <p:spPr>
          <a:xfrm>
            <a:off x="2" y="6427427"/>
            <a:ext cx="12192000" cy="43057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0" name="灯片编号占位符 5">
            <a:extLst>
              <a:ext uri="{FF2B5EF4-FFF2-40B4-BE49-F238E27FC236}">
                <a16:creationId xmlns:a16="http://schemas.microsoft.com/office/drawing/2014/main" id="{81B277C9-FE9A-4004-9A8C-E7AFBF99FCA0}"/>
              </a:ext>
            </a:extLst>
          </p:cNvPr>
          <p:cNvSpPr>
            <a:spLocks noGrp="1"/>
          </p:cNvSpPr>
          <p:nvPr>
            <p:ph type="sldNum" sz="quarter" idx="4"/>
          </p:nvPr>
        </p:nvSpPr>
        <p:spPr>
          <a:xfrm>
            <a:off x="8472264" y="6454054"/>
            <a:ext cx="2743200" cy="365125"/>
          </a:xfrm>
          <a:prstGeom prst="rect">
            <a:avLst/>
          </a:prstGeom>
        </p:spPr>
        <p:txBody>
          <a:bodyPr vert="horz" lIns="91440" tIns="45720" rIns="91440" bIns="45720" rtlCol="0" anchor="ctr"/>
          <a:lstStyle>
            <a:lvl1pPr algn="r">
              <a:defRPr sz="1800">
                <a:solidFill>
                  <a:schemeClr val="bg1"/>
                </a:solidFill>
              </a:defRPr>
            </a:lvl1pPr>
          </a:lstStyle>
          <a:p>
            <a:fld id="{1FAB038C-BA85-4F49-9F3F-901880460BAF}" type="slidenum">
              <a:rPr lang="zh-CN" altLang="en-US" smtClean="0"/>
              <a:pPr/>
              <a:t>‹#›</a:t>
            </a:fld>
            <a:endParaRPr lang="zh-CN" altLang="en-US" dirty="0"/>
          </a:p>
        </p:txBody>
      </p:sp>
      <p:sp>
        <p:nvSpPr>
          <p:cNvPr id="11" name="页脚占位符 10">
            <a:extLst>
              <a:ext uri="{FF2B5EF4-FFF2-40B4-BE49-F238E27FC236}">
                <a16:creationId xmlns:a16="http://schemas.microsoft.com/office/drawing/2014/main" id="{CED53EEE-FDF2-4652-B396-66F4C9A78B6B}"/>
              </a:ext>
            </a:extLst>
          </p:cNvPr>
          <p:cNvSpPr>
            <a:spLocks noGrp="1"/>
          </p:cNvSpPr>
          <p:nvPr>
            <p:ph type="ftr" sz="quarter" idx="10"/>
          </p:nvPr>
        </p:nvSpPr>
        <p:spPr/>
        <p:txBody>
          <a:bodyPr/>
          <a:lstStyle/>
          <a:p>
            <a:endParaRPr lang="zh-CN" altLang="en-US" dirty="0"/>
          </a:p>
        </p:txBody>
      </p:sp>
      <p:sp>
        <p:nvSpPr>
          <p:cNvPr id="12" name="标题 11">
            <a:extLst>
              <a:ext uri="{FF2B5EF4-FFF2-40B4-BE49-F238E27FC236}">
                <a16:creationId xmlns:a16="http://schemas.microsoft.com/office/drawing/2014/main" id="{6E026FAF-3CBD-4B05-9249-61DFF5E8F23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11424452"/>
      </p:ext>
    </p:extLst>
  </p:cSld>
  <p:clrMapOvr>
    <a:masterClrMapping/>
  </p:clrMapOvr>
  <p:extLst>
    <p:ext uri="{DCECCB84-F9BA-43D5-87BE-67443E8EF086}">
      <p15:sldGuideLst xmlns:p15="http://schemas.microsoft.com/office/powerpoint/2012/main">
        <p15:guide id="1" pos="3795">
          <p15:clr>
            <a:srgbClr val="FBAE40"/>
          </p15:clr>
        </p15:guide>
        <p15:guide id="2" pos="717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55" name="矩形 54"/>
          <p:cNvSpPr/>
          <p:nvPr userDrawn="1"/>
        </p:nvSpPr>
        <p:spPr>
          <a:xfrm>
            <a:off x="2" y="0"/>
            <a:ext cx="12192000" cy="793205"/>
          </a:xfrm>
          <a:prstGeom prst="rect">
            <a:avLst/>
          </a:prstGeom>
          <a:solidFill>
            <a:srgbClr val="2B3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6" name="矩形 135"/>
          <p:cNvSpPr/>
          <p:nvPr userDrawn="1"/>
        </p:nvSpPr>
        <p:spPr>
          <a:xfrm>
            <a:off x="2" y="6427427"/>
            <a:ext cx="12192000" cy="43057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10" name="灯片编号占位符 5">
            <a:extLst>
              <a:ext uri="{FF2B5EF4-FFF2-40B4-BE49-F238E27FC236}">
                <a16:creationId xmlns:a16="http://schemas.microsoft.com/office/drawing/2014/main" id="{81B277C9-FE9A-4004-9A8C-E7AFBF99FCA0}"/>
              </a:ext>
            </a:extLst>
          </p:cNvPr>
          <p:cNvSpPr>
            <a:spLocks noGrp="1"/>
          </p:cNvSpPr>
          <p:nvPr>
            <p:ph type="sldNum" sz="quarter" idx="4"/>
          </p:nvPr>
        </p:nvSpPr>
        <p:spPr>
          <a:xfrm>
            <a:off x="8472264" y="6454054"/>
            <a:ext cx="2743200" cy="365125"/>
          </a:xfrm>
          <a:prstGeom prst="rect">
            <a:avLst/>
          </a:prstGeom>
        </p:spPr>
        <p:txBody>
          <a:bodyPr vert="horz" lIns="91440" tIns="45720" rIns="91440" bIns="45720" rtlCol="0" anchor="ctr"/>
          <a:lstStyle>
            <a:lvl1pPr algn="r">
              <a:defRPr sz="1800">
                <a:solidFill>
                  <a:schemeClr val="bg1"/>
                </a:solidFill>
              </a:defRPr>
            </a:lvl1pPr>
          </a:lstStyle>
          <a:p>
            <a:fld id="{1FAB038C-BA85-4F49-9F3F-901880460BAF}" type="slidenum">
              <a:rPr lang="zh-CN" altLang="en-US" smtClean="0"/>
              <a:pPr/>
              <a:t>‹#›</a:t>
            </a:fld>
            <a:endParaRPr lang="zh-CN" altLang="en-US" dirty="0"/>
          </a:p>
        </p:txBody>
      </p:sp>
      <p:sp>
        <p:nvSpPr>
          <p:cNvPr id="11" name="页脚占位符 10">
            <a:extLst>
              <a:ext uri="{FF2B5EF4-FFF2-40B4-BE49-F238E27FC236}">
                <a16:creationId xmlns:a16="http://schemas.microsoft.com/office/drawing/2014/main" id="{CED53EEE-FDF2-4652-B396-66F4C9A78B6B}"/>
              </a:ext>
            </a:extLst>
          </p:cNvPr>
          <p:cNvSpPr>
            <a:spLocks noGrp="1"/>
          </p:cNvSpPr>
          <p:nvPr>
            <p:ph type="ftr" sz="quarter" idx="10"/>
          </p:nvPr>
        </p:nvSpPr>
        <p:spPr/>
        <p:txBody>
          <a:bodyPr/>
          <a:lstStyle/>
          <a:p>
            <a:endParaRPr lang="zh-CN" altLang="en-US" dirty="0"/>
          </a:p>
        </p:txBody>
      </p:sp>
      <p:sp>
        <p:nvSpPr>
          <p:cNvPr id="12" name="标题 11">
            <a:extLst>
              <a:ext uri="{FF2B5EF4-FFF2-40B4-BE49-F238E27FC236}">
                <a16:creationId xmlns:a16="http://schemas.microsoft.com/office/drawing/2014/main" id="{6E026FAF-3CBD-4B05-9249-61DFF5E8F23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02745771"/>
      </p:ext>
    </p:extLst>
  </p:cSld>
  <p:clrMapOvr>
    <a:masterClrMapping/>
  </p:clrMapOvr>
  <p:extLst>
    <p:ext uri="{DCECCB84-F9BA-43D5-87BE-67443E8EF086}">
      <p15:sldGuideLst xmlns:p15="http://schemas.microsoft.com/office/powerpoint/2012/main">
        <p15:guide id="1" pos="3795">
          <p15:clr>
            <a:srgbClr val="FBAE40"/>
          </p15:clr>
        </p15:guide>
        <p15:guide id="2" pos="717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导航页">
    <p:spTree>
      <p:nvGrpSpPr>
        <p:cNvPr id="1" name=""/>
        <p:cNvGrpSpPr/>
        <p:nvPr/>
      </p:nvGrpSpPr>
      <p:grpSpPr>
        <a:xfrm>
          <a:off x="0" y="0"/>
          <a:ext cx="0" cy="0"/>
          <a:chOff x="0" y="0"/>
          <a:chExt cx="0" cy="0"/>
        </a:xfrm>
      </p:grpSpPr>
      <p:grpSp>
        <p:nvGrpSpPr>
          <p:cNvPr id="6" name="组合 5"/>
          <p:cNvGrpSpPr/>
          <p:nvPr userDrawn="1"/>
        </p:nvGrpSpPr>
        <p:grpSpPr>
          <a:xfrm>
            <a:off x="6178121" y="1446415"/>
            <a:ext cx="7077912" cy="5411585"/>
            <a:chOff x="9770926" y="2645826"/>
            <a:chExt cx="1663328" cy="1271737"/>
          </a:xfrm>
          <a:solidFill>
            <a:srgbClr val="C00000">
              <a:alpha val="24000"/>
            </a:srgbClr>
          </a:solidFill>
        </p:grpSpPr>
        <p:sp>
          <p:nvSpPr>
            <p:cNvPr id="7" name="Freeform 8"/>
            <p:cNvSpPr>
              <a:spLocks/>
            </p:cNvSpPr>
            <p:nvPr/>
          </p:nvSpPr>
          <p:spPr bwMode="auto">
            <a:xfrm>
              <a:off x="9770926" y="3425278"/>
              <a:ext cx="361755" cy="484826"/>
            </a:xfrm>
            <a:custGeom>
              <a:avLst/>
              <a:gdLst>
                <a:gd name="T0" fmla="*/ 172 w 194"/>
                <a:gd name="T1" fmla="*/ 22 h 260"/>
                <a:gd name="T2" fmla="*/ 164 w 194"/>
                <a:gd name="T3" fmla="*/ 38 h 260"/>
                <a:gd name="T4" fmla="*/ 166 w 194"/>
                <a:gd name="T5" fmla="*/ 48 h 260"/>
                <a:gd name="T6" fmla="*/ 144 w 194"/>
                <a:gd name="T7" fmla="*/ 76 h 260"/>
                <a:gd name="T8" fmla="*/ 130 w 194"/>
                <a:gd name="T9" fmla="*/ 102 h 260"/>
                <a:gd name="T10" fmla="*/ 124 w 194"/>
                <a:gd name="T11" fmla="*/ 106 h 260"/>
                <a:gd name="T12" fmla="*/ 126 w 194"/>
                <a:gd name="T13" fmla="*/ 116 h 260"/>
                <a:gd name="T14" fmla="*/ 112 w 194"/>
                <a:gd name="T15" fmla="*/ 124 h 260"/>
                <a:gd name="T16" fmla="*/ 116 w 194"/>
                <a:gd name="T17" fmla="*/ 130 h 260"/>
                <a:gd name="T18" fmla="*/ 128 w 194"/>
                <a:gd name="T19" fmla="*/ 124 h 260"/>
                <a:gd name="T20" fmla="*/ 130 w 194"/>
                <a:gd name="T21" fmla="*/ 116 h 260"/>
                <a:gd name="T22" fmla="*/ 136 w 194"/>
                <a:gd name="T23" fmla="*/ 106 h 260"/>
                <a:gd name="T24" fmla="*/ 138 w 194"/>
                <a:gd name="T25" fmla="*/ 118 h 260"/>
                <a:gd name="T26" fmla="*/ 132 w 194"/>
                <a:gd name="T27" fmla="*/ 126 h 260"/>
                <a:gd name="T28" fmla="*/ 122 w 194"/>
                <a:gd name="T29" fmla="*/ 138 h 260"/>
                <a:gd name="T30" fmla="*/ 112 w 194"/>
                <a:gd name="T31" fmla="*/ 150 h 260"/>
                <a:gd name="T32" fmla="*/ 98 w 194"/>
                <a:gd name="T33" fmla="*/ 150 h 260"/>
                <a:gd name="T34" fmla="*/ 92 w 194"/>
                <a:gd name="T35" fmla="*/ 160 h 260"/>
                <a:gd name="T36" fmla="*/ 94 w 194"/>
                <a:gd name="T37" fmla="*/ 166 h 260"/>
                <a:gd name="T38" fmla="*/ 82 w 194"/>
                <a:gd name="T39" fmla="*/ 170 h 260"/>
                <a:gd name="T40" fmla="*/ 72 w 194"/>
                <a:gd name="T41" fmla="*/ 170 h 260"/>
                <a:gd name="T42" fmla="*/ 80 w 194"/>
                <a:gd name="T43" fmla="*/ 172 h 260"/>
                <a:gd name="T44" fmla="*/ 66 w 194"/>
                <a:gd name="T45" fmla="*/ 186 h 260"/>
                <a:gd name="T46" fmla="*/ 64 w 194"/>
                <a:gd name="T47" fmla="*/ 194 h 260"/>
                <a:gd name="T48" fmla="*/ 52 w 194"/>
                <a:gd name="T49" fmla="*/ 190 h 260"/>
                <a:gd name="T50" fmla="*/ 26 w 194"/>
                <a:gd name="T51" fmla="*/ 226 h 260"/>
                <a:gd name="T52" fmla="*/ 4 w 194"/>
                <a:gd name="T53" fmla="*/ 256 h 260"/>
                <a:gd name="T54" fmla="*/ 20 w 194"/>
                <a:gd name="T55" fmla="*/ 254 h 260"/>
                <a:gd name="T56" fmla="*/ 22 w 194"/>
                <a:gd name="T57" fmla="*/ 258 h 260"/>
                <a:gd name="T58" fmla="*/ 30 w 194"/>
                <a:gd name="T59" fmla="*/ 254 h 260"/>
                <a:gd name="T60" fmla="*/ 38 w 194"/>
                <a:gd name="T61" fmla="*/ 250 h 260"/>
                <a:gd name="T62" fmla="*/ 48 w 194"/>
                <a:gd name="T63" fmla="*/ 252 h 260"/>
                <a:gd name="T64" fmla="*/ 48 w 194"/>
                <a:gd name="T65" fmla="*/ 248 h 260"/>
                <a:gd name="T66" fmla="*/ 58 w 194"/>
                <a:gd name="T67" fmla="*/ 236 h 260"/>
                <a:gd name="T68" fmla="*/ 68 w 194"/>
                <a:gd name="T69" fmla="*/ 228 h 260"/>
                <a:gd name="T70" fmla="*/ 74 w 194"/>
                <a:gd name="T71" fmla="*/ 222 h 260"/>
                <a:gd name="T72" fmla="*/ 82 w 194"/>
                <a:gd name="T73" fmla="*/ 220 h 260"/>
                <a:gd name="T74" fmla="*/ 80 w 194"/>
                <a:gd name="T75" fmla="*/ 212 h 260"/>
                <a:gd name="T76" fmla="*/ 90 w 194"/>
                <a:gd name="T77" fmla="*/ 204 h 260"/>
                <a:gd name="T78" fmla="*/ 96 w 194"/>
                <a:gd name="T79" fmla="*/ 196 h 260"/>
                <a:gd name="T80" fmla="*/ 104 w 194"/>
                <a:gd name="T81" fmla="*/ 182 h 260"/>
                <a:gd name="T82" fmla="*/ 114 w 194"/>
                <a:gd name="T83" fmla="*/ 174 h 260"/>
                <a:gd name="T84" fmla="*/ 120 w 194"/>
                <a:gd name="T85" fmla="*/ 168 h 260"/>
                <a:gd name="T86" fmla="*/ 124 w 194"/>
                <a:gd name="T87" fmla="*/ 158 h 260"/>
                <a:gd name="T88" fmla="*/ 132 w 194"/>
                <a:gd name="T89" fmla="*/ 150 h 260"/>
                <a:gd name="T90" fmla="*/ 140 w 194"/>
                <a:gd name="T91" fmla="*/ 138 h 260"/>
                <a:gd name="T92" fmla="*/ 156 w 194"/>
                <a:gd name="T93" fmla="*/ 112 h 260"/>
                <a:gd name="T94" fmla="*/ 162 w 194"/>
                <a:gd name="T95" fmla="*/ 100 h 260"/>
                <a:gd name="T96" fmla="*/ 166 w 194"/>
                <a:gd name="T97" fmla="*/ 88 h 260"/>
                <a:gd name="T98" fmla="*/ 172 w 194"/>
                <a:gd name="T99" fmla="*/ 82 h 260"/>
                <a:gd name="T100" fmla="*/ 174 w 194"/>
                <a:gd name="T101" fmla="*/ 76 h 260"/>
                <a:gd name="T102" fmla="*/ 176 w 194"/>
                <a:gd name="T103" fmla="*/ 62 h 260"/>
                <a:gd name="T104" fmla="*/ 186 w 194"/>
                <a:gd name="T105" fmla="*/ 52 h 260"/>
                <a:gd name="T106" fmla="*/ 182 w 194"/>
                <a:gd name="T107" fmla="*/ 40 h 260"/>
                <a:gd name="T108" fmla="*/ 186 w 194"/>
                <a:gd name="T109" fmla="*/ 32 h 260"/>
                <a:gd name="T110" fmla="*/ 192 w 194"/>
                <a:gd name="T111" fmla="*/ 22 h 260"/>
                <a:gd name="T112" fmla="*/ 192 w 194"/>
                <a:gd name="T113" fmla="*/ 14 h 260"/>
                <a:gd name="T114" fmla="*/ 190 w 194"/>
                <a:gd name="T115" fmla="*/ 4 h 260"/>
                <a:gd name="T116" fmla="*/ 178 w 194"/>
                <a:gd name="T11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4" h="260">
                  <a:moveTo>
                    <a:pt x="178" y="4"/>
                  </a:moveTo>
                  <a:lnTo>
                    <a:pt x="178" y="4"/>
                  </a:lnTo>
                  <a:lnTo>
                    <a:pt x="176" y="12"/>
                  </a:lnTo>
                  <a:lnTo>
                    <a:pt x="174" y="14"/>
                  </a:lnTo>
                  <a:lnTo>
                    <a:pt x="174" y="14"/>
                  </a:lnTo>
                  <a:lnTo>
                    <a:pt x="172" y="16"/>
                  </a:lnTo>
                  <a:lnTo>
                    <a:pt x="172" y="16"/>
                  </a:lnTo>
                  <a:lnTo>
                    <a:pt x="172" y="20"/>
                  </a:lnTo>
                  <a:lnTo>
                    <a:pt x="172" y="20"/>
                  </a:lnTo>
                  <a:lnTo>
                    <a:pt x="172" y="22"/>
                  </a:lnTo>
                  <a:lnTo>
                    <a:pt x="172" y="22"/>
                  </a:lnTo>
                  <a:lnTo>
                    <a:pt x="172" y="24"/>
                  </a:lnTo>
                  <a:lnTo>
                    <a:pt x="172" y="24"/>
                  </a:lnTo>
                  <a:lnTo>
                    <a:pt x="170" y="26"/>
                  </a:lnTo>
                  <a:lnTo>
                    <a:pt x="170" y="26"/>
                  </a:lnTo>
                  <a:lnTo>
                    <a:pt x="170" y="28"/>
                  </a:lnTo>
                  <a:lnTo>
                    <a:pt x="168" y="30"/>
                  </a:lnTo>
                  <a:lnTo>
                    <a:pt x="168" y="30"/>
                  </a:lnTo>
                  <a:lnTo>
                    <a:pt x="166" y="32"/>
                  </a:lnTo>
                  <a:lnTo>
                    <a:pt x="166" y="34"/>
                  </a:lnTo>
                  <a:lnTo>
                    <a:pt x="166" y="34"/>
                  </a:lnTo>
                  <a:lnTo>
                    <a:pt x="164" y="38"/>
                  </a:lnTo>
                  <a:lnTo>
                    <a:pt x="164" y="38"/>
                  </a:lnTo>
                  <a:lnTo>
                    <a:pt x="164" y="38"/>
                  </a:lnTo>
                  <a:lnTo>
                    <a:pt x="162" y="44"/>
                  </a:lnTo>
                  <a:lnTo>
                    <a:pt x="162" y="44"/>
                  </a:lnTo>
                  <a:lnTo>
                    <a:pt x="162" y="44"/>
                  </a:lnTo>
                  <a:lnTo>
                    <a:pt x="162" y="48"/>
                  </a:lnTo>
                  <a:lnTo>
                    <a:pt x="162" y="48"/>
                  </a:lnTo>
                  <a:lnTo>
                    <a:pt x="164" y="48"/>
                  </a:lnTo>
                  <a:lnTo>
                    <a:pt x="164" y="48"/>
                  </a:lnTo>
                  <a:lnTo>
                    <a:pt x="166" y="48"/>
                  </a:lnTo>
                  <a:lnTo>
                    <a:pt x="166" y="48"/>
                  </a:lnTo>
                  <a:lnTo>
                    <a:pt x="168" y="52"/>
                  </a:lnTo>
                  <a:lnTo>
                    <a:pt x="168" y="52"/>
                  </a:lnTo>
                  <a:lnTo>
                    <a:pt x="170" y="52"/>
                  </a:lnTo>
                  <a:lnTo>
                    <a:pt x="170" y="52"/>
                  </a:lnTo>
                  <a:lnTo>
                    <a:pt x="168" y="54"/>
                  </a:lnTo>
                  <a:lnTo>
                    <a:pt x="168" y="54"/>
                  </a:lnTo>
                  <a:lnTo>
                    <a:pt x="158" y="64"/>
                  </a:lnTo>
                  <a:lnTo>
                    <a:pt x="146" y="74"/>
                  </a:lnTo>
                  <a:lnTo>
                    <a:pt x="146" y="74"/>
                  </a:lnTo>
                  <a:lnTo>
                    <a:pt x="144" y="76"/>
                  </a:lnTo>
                  <a:lnTo>
                    <a:pt x="144" y="76"/>
                  </a:lnTo>
                  <a:lnTo>
                    <a:pt x="144" y="78"/>
                  </a:lnTo>
                  <a:lnTo>
                    <a:pt x="144" y="78"/>
                  </a:lnTo>
                  <a:lnTo>
                    <a:pt x="146" y="80"/>
                  </a:lnTo>
                  <a:lnTo>
                    <a:pt x="146" y="80"/>
                  </a:lnTo>
                  <a:lnTo>
                    <a:pt x="144" y="84"/>
                  </a:lnTo>
                  <a:lnTo>
                    <a:pt x="144" y="84"/>
                  </a:lnTo>
                  <a:lnTo>
                    <a:pt x="138" y="92"/>
                  </a:lnTo>
                  <a:lnTo>
                    <a:pt x="130" y="100"/>
                  </a:lnTo>
                  <a:lnTo>
                    <a:pt x="130" y="100"/>
                  </a:lnTo>
                  <a:lnTo>
                    <a:pt x="130" y="102"/>
                  </a:lnTo>
                  <a:lnTo>
                    <a:pt x="130" y="102"/>
                  </a:lnTo>
                  <a:lnTo>
                    <a:pt x="130" y="104"/>
                  </a:lnTo>
                  <a:lnTo>
                    <a:pt x="130" y="104"/>
                  </a:lnTo>
                  <a:lnTo>
                    <a:pt x="132" y="106"/>
                  </a:lnTo>
                  <a:lnTo>
                    <a:pt x="132" y="106"/>
                  </a:lnTo>
                  <a:lnTo>
                    <a:pt x="134" y="106"/>
                  </a:lnTo>
                  <a:lnTo>
                    <a:pt x="134" y="106"/>
                  </a:lnTo>
                  <a:lnTo>
                    <a:pt x="128" y="106"/>
                  </a:lnTo>
                  <a:lnTo>
                    <a:pt x="128" y="106"/>
                  </a:lnTo>
                  <a:lnTo>
                    <a:pt x="126" y="106"/>
                  </a:lnTo>
                  <a:lnTo>
                    <a:pt x="126" y="106"/>
                  </a:lnTo>
                  <a:lnTo>
                    <a:pt x="124" y="106"/>
                  </a:lnTo>
                  <a:lnTo>
                    <a:pt x="124" y="106"/>
                  </a:lnTo>
                  <a:lnTo>
                    <a:pt x="122" y="110"/>
                  </a:lnTo>
                  <a:lnTo>
                    <a:pt x="122" y="110"/>
                  </a:lnTo>
                  <a:lnTo>
                    <a:pt x="124" y="110"/>
                  </a:lnTo>
                  <a:lnTo>
                    <a:pt x="124" y="110"/>
                  </a:lnTo>
                  <a:lnTo>
                    <a:pt x="126" y="110"/>
                  </a:lnTo>
                  <a:lnTo>
                    <a:pt x="126" y="110"/>
                  </a:lnTo>
                  <a:lnTo>
                    <a:pt x="128" y="112"/>
                  </a:lnTo>
                  <a:lnTo>
                    <a:pt x="128" y="112"/>
                  </a:lnTo>
                  <a:lnTo>
                    <a:pt x="126" y="116"/>
                  </a:lnTo>
                  <a:lnTo>
                    <a:pt x="126" y="116"/>
                  </a:lnTo>
                  <a:lnTo>
                    <a:pt x="122" y="118"/>
                  </a:lnTo>
                  <a:lnTo>
                    <a:pt x="120" y="118"/>
                  </a:lnTo>
                  <a:lnTo>
                    <a:pt x="120" y="118"/>
                  </a:lnTo>
                  <a:lnTo>
                    <a:pt x="120" y="120"/>
                  </a:lnTo>
                  <a:lnTo>
                    <a:pt x="120" y="120"/>
                  </a:lnTo>
                  <a:lnTo>
                    <a:pt x="118" y="122"/>
                  </a:lnTo>
                  <a:lnTo>
                    <a:pt x="116" y="122"/>
                  </a:lnTo>
                  <a:lnTo>
                    <a:pt x="116" y="122"/>
                  </a:lnTo>
                  <a:lnTo>
                    <a:pt x="114" y="124"/>
                  </a:lnTo>
                  <a:lnTo>
                    <a:pt x="114" y="124"/>
                  </a:lnTo>
                  <a:lnTo>
                    <a:pt x="112" y="124"/>
                  </a:lnTo>
                  <a:lnTo>
                    <a:pt x="112" y="124"/>
                  </a:lnTo>
                  <a:lnTo>
                    <a:pt x="110" y="126"/>
                  </a:lnTo>
                  <a:lnTo>
                    <a:pt x="110" y="126"/>
                  </a:lnTo>
                  <a:lnTo>
                    <a:pt x="112" y="130"/>
                  </a:lnTo>
                  <a:lnTo>
                    <a:pt x="112" y="130"/>
                  </a:lnTo>
                  <a:lnTo>
                    <a:pt x="112" y="130"/>
                  </a:lnTo>
                  <a:lnTo>
                    <a:pt x="112" y="130"/>
                  </a:lnTo>
                  <a:lnTo>
                    <a:pt x="114" y="130"/>
                  </a:lnTo>
                  <a:lnTo>
                    <a:pt x="114" y="130"/>
                  </a:lnTo>
                  <a:lnTo>
                    <a:pt x="116" y="130"/>
                  </a:lnTo>
                  <a:lnTo>
                    <a:pt x="116" y="130"/>
                  </a:lnTo>
                  <a:lnTo>
                    <a:pt x="120" y="130"/>
                  </a:lnTo>
                  <a:lnTo>
                    <a:pt x="120" y="130"/>
                  </a:lnTo>
                  <a:lnTo>
                    <a:pt x="120" y="128"/>
                  </a:lnTo>
                  <a:lnTo>
                    <a:pt x="120" y="128"/>
                  </a:lnTo>
                  <a:lnTo>
                    <a:pt x="122" y="128"/>
                  </a:lnTo>
                  <a:lnTo>
                    <a:pt x="122" y="128"/>
                  </a:lnTo>
                  <a:lnTo>
                    <a:pt x="122" y="126"/>
                  </a:lnTo>
                  <a:lnTo>
                    <a:pt x="122" y="126"/>
                  </a:lnTo>
                  <a:lnTo>
                    <a:pt x="126" y="126"/>
                  </a:lnTo>
                  <a:lnTo>
                    <a:pt x="126" y="126"/>
                  </a:lnTo>
                  <a:lnTo>
                    <a:pt x="128" y="124"/>
                  </a:lnTo>
                  <a:lnTo>
                    <a:pt x="128" y="124"/>
                  </a:lnTo>
                  <a:lnTo>
                    <a:pt x="128" y="122"/>
                  </a:lnTo>
                  <a:lnTo>
                    <a:pt x="128" y="122"/>
                  </a:lnTo>
                  <a:lnTo>
                    <a:pt x="128" y="122"/>
                  </a:lnTo>
                  <a:lnTo>
                    <a:pt x="128" y="122"/>
                  </a:lnTo>
                  <a:lnTo>
                    <a:pt x="128" y="120"/>
                  </a:lnTo>
                  <a:lnTo>
                    <a:pt x="128" y="120"/>
                  </a:lnTo>
                  <a:lnTo>
                    <a:pt x="128" y="118"/>
                  </a:lnTo>
                  <a:lnTo>
                    <a:pt x="128" y="118"/>
                  </a:lnTo>
                  <a:lnTo>
                    <a:pt x="130" y="116"/>
                  </a:lnTo>
                  <a:lnTo>
                    <a:pt x="130" y="116"/>
                  </a:lnTo>
                  <a:lnTo>
                    <a:pt x="134" y="114"/>
                  </a:lnTo>
                  <a:lnTo>
                    <a:pt x="134" y="114"/>
                  </a:lnTo>
                  <a:lnTo>
                    <a:pt x="134" y="114"/>
                  </a:lnTo>
                  <a:lnTo>
                    <a:pt x="134" y="114"/>
                  </a:lnTo>
                  <a:lnTo>
                    <a:pt x="134" y="112"/>
                  </a:lnTo>
                  <a:lnTo>
                    <a:pt x="134" y="112"/>
                  </a:lnTo>
                  <a:lnTo>
                    <a:pt x="134" y="110"/>
                  </a:lnTo>
                  <a:lnTo>
                    <a:pt x="134" y="110"/>
                  </a:lnTo>
                  <a:lnTo>
                    <a:pt x="136" y="108"/>
                  </a:lnTo>
                  <a:lnTo>
                    <a:pt x="136" y="108"/>
                  </a:lnTo>
                  <a:lnTo>
                    <a:pt x="136" y="106"/>
                  </a:lnTo>
                  <a:lnTo>
                    <a:pt x="136" y="106"/>
                  </a:lnTo>
                  <a:lnTo>
                    <a:pt x="142" y="104"/>
                  </a:lnTo>
                  <a:lnTo>
                    <a:pt x="144" y="104"/>
                  </a:lnTo>
                  <a:lnTo>
                    <a:pt x="144" y="106"/>
                  </a:lnTo>
                  <a:lnTo>
                    <a:pt x="140" y="112"/>
                  </a:lnTo>
                  <a:lnTo>
                    <a:pt x="140" y="112"/>
                  </a:lnTo>
                  <a:lnTo>
                    <a:pt x="140" y="114"/>
                  </a:lnTo>
                  <a:lnTo>
                    <a:pt x="140" y="114"/>
                  </a:lnTo>
                  <a:lnTo>
                    <a:pt x="138" y="118"/>
                  </a:lnTo>
                  <a:lnTo>
                    <a:pt x="138" y="118"/>
                  </a:lnTo>
                  <a:lnTo>
                    <a:pt x="138" y="118"/>
                  </a:lnTo>
                  <a:lnTo>
                    <a:pt x="136" y="118"/>
                  </a:lnTo>
                  <a:lnTo>
                    <a:pt x="136" y="118"/>
                  </a:lnTo>
                  <a:lnTo>
                    <a:pt x="136" y="120"/>
                  </a:lnTo>
                  <a:lnTo>
                    <a:pt x="136" y="120"/>
                  </a:lnTo>
                  <a:lnTo>
                    <a:pt x="132" y="122"/>
                  </a:lnTo>
                  <a:lnTo>
                    <a:pt x="132" y="122"/>
                  </a:lnTo>
                  <a:lnTo>
                    <a:pt x="132" y="124"/>
                  </a:lnTo>
                  <a:lnTo>
                    <a:pt x="132" y="124"/>
                  </a:lnTo>
                  <a:lnTo>
                    <a:pt x="132" y="126"/>
                  </a:lnTo>
                  <a:lnTo>
                    <a:pt x="132" y="126"/>
                  </a:lnTo>
                  <a:lnTo>
                    <a:pt x="132" y="126"/>
                  </a:lnTo>
                  <a:lnTo>
                    <a:pt x="132" y="126"/>
                  </a:lnTo>
                  <a:lnTo>
                    <a:pt x="130" y="128"/>
                  </a:lnTo>
                  <a:lnTo>
                    <a:pt x="130" y="128"/>
                  </a:lnTo>
                  <a:lnTo>
                    <a:pt x="128" y="132"/>
                  </a:lnTo>
                  <a:lnTo>
                    <a:pt x="124" y="134"/>
                  </a:lnTo>
                  <a:lnTo>
                    <a:pt x="124" y="134"/>
                  </a:lnTo>
                  <a:lnTo>
                    <a:pt x="122" y="134"/>
                  </a:lnTo>
                  <a:lnTo>
                    <a:pt x="122" y="134"/>
                  </a:lnTo>
                  <a:lnTo>
                    <a:pt x="122" y="136"/>
                  </a:lnTo>
                  <a:lnTo>
                    <a:pt x="122" y="136"/>
                  </a:lnTo>
                  <a:lnTo>
                    <a:pt x="122" y="138"/>
                  </a:lnTo>
                  <a:lnTo>
                    <a:pt x="122" y="138"/>
                  </a:lnTo>
                  <a:lnTo>
                    <a:pt x="122" y="140"/>
                  </a:lnTo>
                  <a:lnTo>
                    <a:pt x="122" y="140"/>
                  </a:lnTo>
                  <a:lnTo>
                    <a:pt x="122" y="142"/>
                  </a:lnTo>
                  <a:lnTo>
                    <a:pt x="122" y="142"/>
                  </a:lnTo>
                  <a:lnTo>
                    <a:pt x="122" y="144"/>
                  </a:lnTo>
                  <a:lnTo>
                    <a:pt x="122" y="144"/>
                  </a:lnTo>
                  <a:lnTo>
                    <a:pt x="118" y="150"/>
                  </a:lnTo>
                  <a:lnTo>
                    <a:pt x="112" y="152"/>
                  </a:lnTo>
                  <a:lnTo>
                    <a:pt x="112" y="152"/>
                  </a:lnTo>
                  <a:lnTo>
                    <a:pt x="112" y="150"/>
                  </a:lnTo>
                  <a:lnTo>
                    <a:pt x="112" y="150"/>
                  </a:lnTo>
                  <a:lnTo>
                    <a:pt x="108" y="150"/>
                  </a:lnTo>
                  <a:lnTo>
                    <a:pt x="108" y="150"/>
                  </a:lnTo>
                  <a:lnTo>
                    <a:pt x="106" y="152"/>
                  </a:lnTo>
                  <a:lnTo>
                    <a:pt x="106" y="152"/>
                  </a:lnTo>
                  <a:lnTo>
                    <a:pt x="104" y="150"/>
                  </a:lnTo>
                  <a:lnTo>
                    <a:pt x="104" y="150"/>
                  </a:lnTo>
                  <a:lnTo>
                    <a:pt x="102" y="148"/>
                  </a:lnTo>
                  <a:lnTo>
                    <a:pt x="98" y="148"/>
                  </a:lnTo>
                  <a:lnTo>
                    <a:pt x="98" y="148"/>
                  </a:lnTo>
                  <a:lnTo>
                    <a:pt x="98" y="150"/>
                  </a:lnTo>
                  <a:lnTo>
                    <a:pt x="98" y="150"/>
                  </a:lnTo>
                  <a:lnTo>
                    <a:pt x="98" y="152"/>
                  </a:lnTo>
                  <a:lnTo>
                    <a:pt x="98" y="152"/>
                  </a:lnTo>
                  <a:lnTo>
                    <a:pt x="100" y="154"/>
                  </a:lnTo>
                  <a:lnTo>
                    <a:pt x="100" y="154"/>
                  </a:lnTo>
                  <a:lnTo>
                    <a:pt x="100" y="156"/>
                  </a:lnTo>
                  <a:lnTo>
                    <a:pt x="100" y="156"/>
                  </a:lnTo>
                  <a:lnTo>
                    <a:pt x="100" y="156"/>
                  </a:lnTo>
                  <a:lnTo>
                    <a:pt x="100" y="158"/>
                  </a:lnTo>
                  <a:lnTo>
                    <a:pt x="98" y="158"/>
                  </a:lnTo>
                  <a:lnTo>
                    <a:pt x="92" y="160"/>
                  </a:lnTo>
                  <a:lnTo>
                    <a:pt x="92" y="160"/>
                  </a:lnTo>
                  <a:lnTo>
                    <a:pt x="90" y="160"/>
                  </a:lnTo>
                  <a:lnTo>
                    <a:pt x="90" y="160"/>
                  </a:lnTo>
                  <a:lnTo>
                    <a:pt x="90" y="162"/>
                  </a:lnTo>
                  <a:lnTo>
                    <a:pt x="90" y="162"/>
                  </a:lnTo>
                  <a:lnTo>
                    <a:pt x="92" y="164"/>
                  </a:lnTo>
                  <a:lnTo>
                    <a:pt x="92" y="164"/>
                  </a:lnTo>
                  <a:lnTo>
                    <a:pt x="92" y="164"/>
                  </a:lnTo>
                  <a:lnTo>
                    <a:pt x="92" y="164"/>
                  </a:lnTo>
                  <a:lnTo>
                    <a:pt x="94" y="166"/>
                  </a:lnTo>
                  <a:lnTo>
                    <a:pt x="94" y="166"/>
                  </a:lnTo>
                  <a:lnTo>
                    <a:pt x="92" y="168"/>
                  </a:lnTo>
                  <a:lnTo>
                    <a:pt x="92" y="168"/>
                  </a:lnTo>
                  <a:lnTo>
                    <a:pt x="90" y="170"/>
                  </a:lnTo>
                  <a:lnTo>
                    <a:pt x="90" y="170"/>
                  </a:lnTo>
                  <a:lnTo>
                    <a:pt x="90" y="168"/>
                  </a:lnTo>
                  <a:lnTo>
                    <a:pt x="90" y="168"/>
                  </a:lnTo>
                  <a:lnTo>
                    <a:pt x="88" y="166"/>
                  </a:lnTo>
                  <a:lnTo>
                    <a:pt x="88" y="166"/>
                  </a:lnTo>
                  <a:lnTo>
                    <a:pt x="86" y="166"/>
                  </a:lnTo>
                  <a:lnTo>
                    <a:pt x="86" y="166"/>
                  </a:lnTo>
                  <a:lnTo>
                    <a:pt x="82" y="170"/>
                  </a:lnTo>
                  <a:lnTo>
                    <a:pt x="82" y="170"/>
                  </a:lnTo>
                  <a:lnTo>
                    <a:pt x="80" y="170"/>
                  </a:lnTo>
                  <a:lnTo>
                    <a:pt x="80" y="170"/>
                  </a:lnTo>
                  <a:lnTo>
                    <a:pt x="78" y="170"/>
                  </a:lnTo>
                  <a:lnTo>
                    <a:pt x="78" y="170"/>
                  </a:lnTo>
                  <a:lnTo>
                    <a:pt x="76" y="170"/>
                  </a:lnTo>
                  <a:lnTo>
                    <a:pt x="76" y="170"/>
                  </a:lnTo>
                  <a:lnTo>
                    <a:pt x="74" y="170"/>
                  </a:lnTo>
                  <a:lnTo>
                    <a:pt x="74" y="170"/>
                  </a:lnTo>
                  <a:lnTo>
                    <a:pt x="72" y="170"/>
                  </a:lnTo>
                  <a:lnTo>
                    <a:pt x="72" y="170"/>
                  </a:lnTo>
                  <a:lnTo>
                    <a:pt x="68" y="170"/>
                  </a:lnTo>
                  <a:lnTo>
                    <a:pt x="68" y="170"/>
                  </a:lnTo>
                  <a:lnTo>
                    <a:pt x="70" y="172"/>
                  </a:lnTo>
                  <a:lnTo>
                    <a:pt x="70" y="172"/>
                  </a:lnTo>
                  <a:lnTo>
                    <a:pt x="70" y="172"/>
                  </a:lnTo>
                  <a:lnTo>
                    <a:pt x="70" y="172"/>
                  </a:lnTo>
                  <a:lnTo>
                    <a:pt x="72" y="174"/>
                  </a:lnTo>
                  <a:lnTo>
                    <a:pt x="76" y="174"/>
                  </a:lnTo>
                  <a:lnTo>
                    <a:pt x="76" y="174"/>
                  </a:lnTo>
                  <a:lnTo>
                    <a:pt x="76" y="174"/>
                  </a:lnTo>
                  <a:lnTo>
                    <a:pt x="80" y="172"/>
                  </a:lnTo>
                  <a:lnTo>
                    <a:pt x="80" y="172"/>
                  </a:lnTo>
                  <a:lnTo>
                    <a:pt x="80" y="174"/>
                  </a:lnTo>
                  <a:lnTo>
                    <a:pt x="80" y="174"/>
                  </a:lnTo>
                  <a:lnTo>
                    <a:pt x="80" y="178"/>
                  </a:lnTo>
                  <a:lnTo>
                    <a:pt x="78" y="180"/>
                  </a:lnTo>
                  <a:lnTo>
                    <a:pt x="74" y="182"/>
                  </a:lnTo>
                  <a:lnTo>
                    <a:pt x="68" y="184"/>
                  </a:lnTo>
                  <a:lnTo>
                    <a:pt x="68" y="184"/>
                  </a:lnTo>
                  <a:lnTo>
                    <a:pt x="66" y="184"/>
                  </a:lnTo>
                  <a:lnTo>
                    <a:pt x="66" y="184"/>
                  </a:lnTo>
                  <a:lnTo>
                    <a:pt x="66" y="186"/>
                  </a:lnTo>
                  <a:lnTo>
                    <a:pt x="66" y="186"/>
                  </a:lnTo>
                  <a:lnTo>
                    <a:pt x="66" y="188"/>
                  </a:lnTo>
                  <a:lnTo>
                    <a:pt x="66" y="188"/>
                  </a:lnTo>
                  <a:lnTo>
                    <a:pt x="64" y="188"/>
                  </a:lnTo>
                  <a:lnTo>
                    <a:pt x="64" y="188"/>
                  </a:lnTo>
                  <a:lnTo>
                    <a:pt x="64" y="190"/>
                  </a:lnTo>
                  <a:lnTo>
                    <a:pt x="64" y="190"/>
                  </a:lnTo>
                  <a:lnTo>
                    <a:pt x="64" y="192"/>
                  </a:lnTo>
                  <a:lnTo>
                    <a:pt x="64" y="192"/>
                  </a:lnTo>
                  <a:lnTo>
                    <a:pt x="64" y="194"/>
                  </a:lnTo>
                  <a:lnTo>
                    <a:pt x="64" y="194"/>
                  </a:lnTo>
                  <a:lnTo>
                    <a:pt x="62" y="194"/>
                  </a:lnTo>
                  <a:lnTo>
                    <a:pt x="62" y="194"/>
                  </a:lnTo>
                  <a:lnTo>
                    <a:pt x="60" y="194"/>
                  </a:lnTo>
                  <a:lnTo>
                    <a:pt x="60" y="194"/>
                  </a:lnTo>
                  <a:lnTo>
                    <a:pt x="58" y="194"/>
                  </a:lnTo>
                  <a:lnTo>
                    <a:pt x="58" y="194"/>
                  </a:lnTo>
                  <a:lnTo>
                    <a:pt x="56" y="192"/>
                  </a:lnTo>
                  <a:lnTo>
                    <a:pt x="56" y="192"/>
                  </a:lnTo>
                  <a:lnTo>
                    <a:pt x="56" y="190"/>
                  </a:lnTo>
                  <a:lnTo>
                    <a:pt x="56" y="190"/>
                  </a:lnTo>
                  <a:lnTo>
                    <a:pt x="52" y="190"/>
                  </a:lnTo>
                  <a:lnTo>
                    <a:pt x="52" y="190"/>
                  </a:lnTo>
                  <a:lnTo>
                    <a:pt x="50" y="192"/>
                  </a:lnTo>
                  <a:lnTo>
                    <a:pt x="50" y="192"/>
                  </a:lnTo>
                  <a:lnTo>
                    <a:pt x="48" y="196"/>
                  </a:lnTo>
                  <a:lnTo>
                    <a:pt x="44" y="200"/>
                  </a:lnTo>
                  <a:lnTo>
                    <a:pt x="44" y="200"/>
                  </a:lnTo>
                  <a:lnTo>
                    <a:pt x="42" y="202"/>
                  </a:lnTo>
                  <a:lnTo>
                    <a:pt x="42" y="202"/>
                  </a:lnTo>
                  <a:lnTo>
                    <a:pt x="42" y="206"/>
                  </a:lnTo>
                  <a:lnTo>
                    <a:pt x="42" y="206"/>
                  </a:lnTo>
                  <a:lnTo>
                    <a:pt x="26" y="226"/>
                  </a:lnTo>
                  <a:lnTo>
                    <a:pt x="6" y="244"/>
                  </a:lnTo>
                  <a:lnTo>
                    <a:pt x="6" y="244"/>
                  </a:lnTo>
                  <a:lnTo>
                    <a:pt x="4" y="246"/>
                  </a:lnTo>
                  <a:lnTo>
                    <a:pt x="4" y="246"/>
                  </a:lnTo>
                  <a:lnTo>
                    <a:pt x="4" y="246"/>
                  </a:lnTo>
                  <a:lnTo>
                    <a:pt x="2" y="250"/>
                  </a:lnTo>
                  <a:lnTo>
                    <a:pt x="0" y="252"/>
                  </a:lnTo>
                  <a:lnTo>
                    <a:pt x="2" y="252"/>
                  </a:lnTo>
                  <a:lnTo>
                    <a:pt x="2" y="252"/>
                  </a:lnTo>
                  <a:lnTo>
                    <a:pt x="4" y="256"/>
                  </a:lnTo>
                  <a:lnTo>
                    <a:pt x="4" y="256"/>
                  </a:lnTo>
                  <a:lnTo>
                    <a:pt x="4" y="258"/>
                  </a:lnTo>
                  <a:lnTo>
                    <a:pt x="6" y="260"/>
                  </a:lnTo>
                  <a:lnTo>
                    <a:pt x="12" y="260"/>
                  </a:lnTo>
                  <a:lnTo>
                    <a:pt x="12" y="260"/>
                  </a:lnTo>
                  <a:lnTo>
                    <a:pt x="14" y="260"/>
                  </a:lnTo>
                  <a:lnTo>
                    <a:pt x="14" y="260"/>
                  </a:lnTo>
                  <a:lnTo>
                    <a:pt x="18" y="258"/>
                  </a:lnTo>
                  <a:lnTo>
                    <a:pt x="18" y="258"/>
                  </a:lnTo>
                  <a:lnTo>
                    <a:pt x="18" y="258"/>
                  </a:lnTo>
                  <a:lnTo>
                    <a:pt x="18" y="258"/>
                  </a:lnTo>
                  <a:lnTo>
                    <a:pt x="20" y="254"/>
                  </a:lnTo>
                  <a:lnTo>
                    <a:pt x="20" y="254"/>
                  </a:lnTo>
                  <a:lnTo>
                    <a:pt x="24" y="252"/>
                  </a:lnTo>
                  <a:lnTo>
                    <a:pt x="24" y="252"/>
                  </a:lnTo>
                  <a:lnTo>
                    <a:pt x="24" y="252"/>
                  </a:lnTo>
                  <a:lnTo>
                    <a:pt x="26" y="252"/>
                  </a:lnTo>
                  <a:lnTo>
                    <a:pt x="26" y="252"/>
                  </a:lnTo>
                  <a:lnTo>
                    <a:pt x="24" y="254"/>
                  </a:lnTo>
                  <a:lnTo>
                    <a:pt x="24" y="254"/>
                  </a:lnTo>
                  <a:lnTo>
                    <a:pt x="22" y="254"/>
                  </a:lnTo>
                  <a:lnTo>
                    <a:pt x="22" y="254"/>
                  </a:lnTo>
                  <a:lnTo>
                    <a:pt x="22" y="258"/>
                  </a:lnTo>
                  <a:lnTo>
                    <a:pt x="22" y="258"/>
                  </a:lnTo>
                  <a:lnTo>
                    <a:pt x="22" y="258"/>
                  </a:lnTo>
                  <a:lnTo>
                    <a:pt x="22" y="258"/>
                  </a:lnTo>
                  <a:lnTo>
                    <a:pt x="22" y="260"/>
                  </a:lnTo>
                  <a:lnTo>
                    <a:pt x="26" y="260"/>
                  </a:lnTo>
                  <a:lnTo>
                    <a:pt x="26" y="260"/>
                  </a:lnTo>
                  <a:lnTo>
                    <a:pt x="26" y="258"/>
                  </a:lnTo>
                  <a:lnTo>
                    <a:pt x="26" y="258"/>
                  </a:lnTo>
                  <a:lnTo>
                    <a:pt x="28" y="258"/>
                  </a:lnTo>
                  <a:lnTo>
                    <a:pt x="30" y="254"/>
                  </a:lnTo>
                  <a:lnTo>
                    <a:pt x="30" y="254"/>
                  </a:lnTo>
                  <a:lnTo>
                    <a:pt x="30" y="254"/>
                  </a:lnTo>
                  <a:lnTo>
                    <a:pt x="34" y="254"/>
                  </a:lnTo>
                  <a:lnTo>
                    <a:pt x="34" y="254"/>
                  </a:lnTo>
                  <a:lnTo>
                    <a:pt x="34" y="254"/>
                  </a:lnTo>
                  <a:lnTo>
                    <a:pt x="34" y="254"/>
                  </a:lnTo>
                  <a:lnTo>
                    <a:pt x="36" y="250"/>
                  </a:lnTo>
                  <a:lnTo>
                    <a:pt x="36" y="250"/>
                  </a:lnTo>
                  <a:lnTo>
                    <a:pt x="36" y="250"/>
                  </a:lnTo>
                  <a:lnTo>
                    <a:pt x="36" y="250"/>
                  </a:lnTo>
                  <a:lnTo>
                    <a:pt x="38" y="250"/>
                  </a:lnTo>
                  <a:lnTo>
                    <a:pt x="38" y="250"/>
                  </a:lnTo>
                  <a:lnTo>
                    <a:pt x="40" y="254"/>
                  </a:lnTo>
                  <a:lnTo>
                    <a:pt x="40" y="254"/>
                  </a:lnTo>
                  <a:lnTo>
                    <a:pt x="42" y="256"/>
                  </a:lnTo>
                  <a:lnTo>
                    <a:pt x="44" y="256"/>
                  </a:lnTo>
                  <a:lnTo>
                    <a:pt x="44" y="256"/>
                  </a:lnTo>
                  <a:lnTo>
                    <a:pt x="44" y="254"/>
                  </a:lnTo>
                  <a:lnTo>
                    <a:pt x="44" y="254"/>
                  </a:lnTo>
                  <a:lnTo>
                    <a:pt x="44" y="254"/>
                  </a:lnTo>
                  <a:lnTo>
                    <a:pt x="44" y="254"/>
                  </a:lnTo>
                  <a:lnTo>
                    <a:pt x="48" y="252"/>
                  </a:lnTo>
                  <a:lnTo>
                    <a:pt x="48" y="252"/>
                  </a:lnTo>
                  <a:lnTo>
                    <a:pt x="50" y="252"/>
                  </a:lnTo>
                  <a:lnTo>
                    <a:pt x="50" y="252"/>
                  </a:lnTo>
                  <a:lnTo>
                    <a:pt x="52" y="250"/>
                  </a:lnTo>
                  <a:lnTo>
                    <a:pt x="52" y="250"/>
                  </a:lnTo>
                  <a:lnTo>
                    <a:pt x="52" y="248"/>
                  </a:lnTo>
                  <a:lnTo>
                    <a:pt x="52" y="248"/>
                  </a:lnTo>
                  <a:lnTo>
                    <a:pt x="52" y="246"/>
                  </a:lnTo>
                  <a:lnTo>
                    <a:pt x="52" y="246"/>
                  </a:lnTo>
                  <a:lnTo>
                    <a:pt x="48" y="246"/>
                  </a:lnTo>
                  <a:lnTo>
                    <a:pt x="48" y="246"/>
                  </a:lnTo>
                  <a:lnTo>
                    <a:pt x="48" y="248"/>
                  </a:lnTo>
                  <a:lnTo>
                    <a:pt x="48" y="248"/>
                  </a:lnTo>
                  <a:lnTo>
                    <a:pt x="46" y="248"/>
                  </a:lnTo>
                  <a:lnTo>
                    <a:pt x="46" y="248"/>
                  </a:lnTo>
                  <a:lnTo>
                    <a:pt x="44" y="246"/>
                  </a:lnTo>
                  <a:lnTo>
                    <a:pt x="44" y="244"/>
                  </a:lnTo>
                  <a:lnTo>
                    <a:pt x="44" y="244"/>
                  </a:lnTo>
                  <a:lnTo>
                    <a:pt x="50" y="240"/>
                  </a:lnTo>
                  <a:lnTo>
                    <a:pt x="56" y="236"/>
                  </a:lnTo>
                  <a:lnTo>
                    <a:pt x="56" y="236"/>
                  </a:lnTo>
                  <a:lnTo>
                    <a:pt x="58" y="236"/>
                  </a:lnTo>
                  <a:lnTo>
                    <a:pt x="58" y="236"/>
                  </a:lnTo>
                  <a:lnTo>
                    <a:pt x="64" y="236"/>
                  </a:lnTo>
                  <a:lnTo>
                    <a:pt x="64" y="236"/>
                  </a:lnTo>
                  <a:lnTo>
                    <a:pt x="64" y="234"/>
                  </a:lnTo>
                  <a:lnTo>
                    <a:pt x="64" y="234"/>
                  </a:lnTo>
                  <a:lnTo>
                    <a:pt x="66" y="234"/>
                  </a:lnTo>
                  <a:lnTo>
                    <a:pt x="66" y="234"/>
                  </a:lnTo>
                  <a:lnTo>
                    <a:pt x="66" y="230"/>
                  </a:lnTo>
                  <a:lnTo>
                    <a:pt x="64" y="226"/>
                  </a:lnTo>
                  <a:lnTo>
                    <a:pt x="64" y="226"/>
                  </a:lnTo>
                  <a:lnTo>
                    <a:pt x="68" y="228"/>
                  </a:lnTo>
                  <a:lnTo>
                    <a:pt x="68" y="228"/>
                  </a:lnTo>
                  <a:lnTo>
                    <a:pt x="68" y="228"/>
                  </a:lnTo>
                  <a:lnTo>
                    <a:pt x="68" y="228"/>
                  </a:lnTo>
                  <a:lnTo>
                    <a:pt x="70" y="230"/>
                  </a:lnTo>
                  <a:lnTo>
                    <a:pt x="72" y="230"/>
                  </a:lnTo>
                  <a:lnTo>
                    <a:pt x="72" y="230"/>
                  </a:lnTo>
                  <a:lnTo>
                    <a:pt x="74" y="228"/>
                  </a:lnTo>
                  <a:lnTo>
                    <a:pt x="74" y="228"/>
                  </a:lnTo>
                  <a:lnTo>
                    <a:pt x="74" y="228"/>
                  </a:lnTo>
                  <a:lnTo>
                    <a:pt x="74" y="228"/>
                  </a:lnTo>
                  <a:lnTo>
                    <a:pt x="76" y="224"/>
                  </a:lnTo>
                  <a:lnTo>
                    <a:pt x="74" y="222"/>
                  </a:lnTo>
                  <a:lnTo>
                    <a:pt x="74" y="222"/>
                  </a:lnTo>
                  <a:lnTo>
                    <a:pt x="74" y="222"/>
                  </a:lnTo>
                  <a:lnTo>
                    <a:pt x="74" y="222"/>
                  </a:lnTo>
                  <a:lnTo>
                    <a:pt x="76" y="220"/>
                  </a:lnTo>
                  <a:lnTo>
                    <a:pt x="76" y="220"/>
                  </a:lnTo>
                  <a:lnTo>
                    <a:pt x="78" y="220"/>
                  </a:lnTo>
                  <a:lnTo>
                    <a:pt x="78" y="220"/>
                  </a:lnTo>
                  <a:lnTo>
                    <a:pt x="80" y="220"/>
                  </a:lnTo>
                  <a:lnTo>
                    <a:pt x="80" y="220"/>
                  </a:lnTo>
                  <a:lnTo>
                    <a:pt x="82" y="220"/>
                  </a:lnTo>
                  <a:lnTo>
                    <a:pt x="82" y="220"/>
                  </a:lnTo>
                  <a:lnTo>
                    <a:pt x="82" y="218"/>
                  </a:lnTo>
                  <a:lnTo>
                    <a:pt x="80" y="216"/>
                  </a:lnTo>
                  <a:lnTo>
                    <a:pt x="80" y="216"/>
                  </a:lnTo>
                  <a:lnTo>
                    <a:pt x="80" y="216"/>
                  </a:lnTo>
                  <a:lnTo>
                    <a:pt x="80" y="216"/>
                  </a:lnTo>
                  <a:lnTo>
                    <a:pt x="76" y="212"/>
                  </a:lnTo>
                  <a:lnTo>
                    <a:pt x="76" y="212"/>
                  </a:lnTo>
                  <a:lnTo>
                    <a:pt x="80" y="212"/>
                  </a:lnTo>
                  <a:lnTo>
                    <a:pt x="80" y="212"/>
                  </a:lnTo>
                  <a:lnTo>
                    <a:pt x="80" y="212"/>
                  </a:lnTo>
                  <a:lnTo>
                    <a:pt x="80" y="212"/>
                  </a:lnTo>
                  <a:lnTo>
                    <a:pt x="82" y="208"/>
                  </a:lnTo>
                  <a:lnTo>
                    <a:pt x="82" y="208"/>
                  </a:lnTo>
                  <a:lnTo>
                    <a:pt x="82" y="208"/>
                  </a:lnTo>
                  <a:lnTo>
                    <a:pt x="82" y="208"/>
                  </a:lnTo>
                  <a:lnTo>
                    <a:pt x="86" y="206"/>
                  </a:lnTo>
                  <a:lnTo>
                    <a:pt x="86" y="206"/>
                  </a:lnTo>
                  <a:lnTo>
                    <a:pt x="86" y="206"/>
                  </a:lnTo>
                  <a:lnTo>
                    <a:pt x="86" y="206"/>
                  </a:lnTo>
                  <a:lnTo>
                    <a:pt x="88" y="206"/>
                  </a:lnTo>
                  <a:lnTo>
                    <a:pt x="88" y="206"/>
                  </a:lnTo>
                  <a:lnTo>
                    <a:pt x="90" y="204"/>
                  </a:lnTo>
                  <a:lnTo>
                    <a:pt x="90" y="204"/>
                  </a:lnTo>
                  <a:lnTo>
                    <a:pt x="90" y="202"/>
                  </a:lnTo>
                  <a:lnTo>
                    <a:pt x="88" y="202"/>
                  </a:lnTo>
                  <a:lnTo>
                    <a:pt x="88" y="202"/>
                  </a:lnTo>
                  <a:lnTo>
                    <a:pt x="88" y="200"/>
                  </a:lnTo>
                  <a:lnTo>
                    <a:pt x="88" y="200"/>
                  </a:lnTo>
                  <a:lnTo>
                    <a:pt x="86" y="198"/>
                  </a:lnTo>
                  <a:lnTo>
                    <a:pt x="86" y="198"/>
                  </a:lnTo>
                  <a:lnTo>
                    <a:pt x="92" y="198"/>
                  </a:lnTo>
                  <a:lnTo>
                    <a:pt x="96" y="196"/>
                  </a:lnTo>
                  <a:lnTo>
                    <a:pt x="96" y="196"/>
                  </a:lnTo>
                  <a:lnTo>
                    <a:pt x="98" y="194"/>
                  </a:lnTo>
                  <a:lnTo>
                    <a:pt x="98" y="194"/>
                  </a:lnTo>
                  <a:lnTo>
                    <a:pt x="98" y="192"/>
                  </a:lnTo>
                  <a:lnTo>
                    <a:pt x="98" y="192"/>
                  </a:lnTo>
                  <a:lnTo>
                    <a:pt x="100" y="190"/>
                  </a:lnTo>
                  <a:lnTo>
                    <a:pt x="100" y="190"/>
                  </a:lnTo>
                  <a:lnTo>
                    <a:pt x="104" y="188"/>
                  </a:lnTo>
                  <a:lnTo>
                    <a:pt x="104" y="184"/>
                  </a:lnTo>
                  <a:lnTo>
                    <a:pt x="104" y="184"/>
                  </a:lnTo>
                  <a:lnTo>
                    <a:pt x="104" y="182"/>
                  </a:lnTo>
                  <a:lnTo>
                    <a:pt x="104" y="182"/>
                  </a:lnTo>
                  <a:lnTo>
                    <a:pt x="108" y="182"/>
                  </a:lnTo>
                  <a:lnTo>
                    <a:pt x="108" y="182"/>
                  </a:lnTo>
                  <a:lnTo>
                    <a:pt x="108" y="180"/>
                  </a:lnTo>
                  <a:lnTo>
                    <a:pt x="108" y="180"/>
                  </a:lnTo>
                  <a:lnTo>
                    <a:pt x="108" y="178"/>
                  </a:lnTo>
                  <a:lnTo>
                    <a:pt x="108" y="178"/>
                  </a:lnTo>
                  <a:lnTo>
                    <a:pt x="112" y="178"/>
                  </a:lnTo>
                  <a:lnTo>
                    <a:pt x="112" y="178"/>
                  </a:lnTo>
                  <a:lnTo>
                    <a:pt x="112" y="176"/>
                  </a:lnTo>
                  <a:lnTo>
                    <a:pt x="112" y="176"/>
                  </a:lnTo>
                  <a:lnTo>
                    <a:pt x="114" y="174"/>
                  </a:lnTo>
                  <a:lnTo>
                    <a:pt x="114" y="174"/>
                  </a:lnTo>
                  <a:lnTo>
                    <a:pt x="114" y="172"/>
                  </a:lnTo>
                  <a:lnTo>
                    <a:pt x="114" y="172"/>
                  </a:lnTo>
                  <a:lnTo>
                    <a:pt x="116" y="172"/>
                  </a:lnTo>
                  <a:lnTo>
                    <a:pt x="116" y="172"/>
                  </a:lnTo>
                  <a:lnTo>
                    <a:pt x="116" y="170"/>
                  </a:lnTo>
                  <a:lnTo>
                    <a:pt x="116" y="170"/>
                  </a:lnTo>
                  <a:lnTo>
                    <a:pt x="118" y="170"/>
                  </a:lnTo>
                  <a:lnTo>
                    <a:pt x="118" y="170"/>
                  </a:lnTo>
                  <a:lnTo>
                    <a:pt x="120" y="168"/>
                  </a:lnTo>
                  <a:lnTo>
                    <a:pt x="120" y="168"/>
                  </a:lnTo>
                  <a:lnTo>
                    <a:pt x="120" y="166"/>
                  </a:lnTo>
                  <a:lnTo>
                    <a:pt x="120" y="166"/>
                  </a:lnTo>
                  <a:lnTo>
                    <a:pt x="120" y="164"/>
                  </a:lnTo>
                  <a:lnTo>
                    <a:pt x="120" y="164"/>
                  </a:lnTo>
                  <a:lnTo>
                    <a:pt x="122" y="164"/>
                  </a:lnTo>
                  <a:lnTo>
                    <a:pt x="122" y="164"/>
                  </a:lnTo>
                  <a:lnTo>
                    <a:pt x="124" y="162"/>
                  </a:lnTo>
                  <a:lnTo>
                    <a:pt x="124" y="160"/>
                  </a:lnTo>
                  <a:lnTo>
                    <a:pt x="124" y="160"/>
                  </a:lnTo>
                  <a:lnTo>
                    <a:pt x="124" y="158"/>
                  </a:lnTo>
                  <a:lnTo>
                    <a:pt x="124" y="158"/>
                  </a:lnTo>
                  <a:lnTo>
                    <a:pt x="124" y="156"/>
                  </a:lnTo>
                  <a:lnTo>
                    <a:pt x="124" y="156"/>
                  </a:lnTo>
                  <a:lnTo>
                    <a:pt x="128" y="154"/>
                  </a:lnTo>
                  <a:lnTo>
                    <a:pt x="128" y="154"/>
                  </a:lnTo>
                  <a:lnTo>
                    <a:pt x="128" y="154"/>
                  </a:lnTo>
                  <a:lnTo>
                    <a:pt x="128" y="154"/>
                  </a:lnTo>
                  <a:lnTo>
                    <a:pt x="130" y="152"/>
                  </a:lnTo>
                  <a:lnTo>
                    <a:pt x="130" y="152"/>
                  </a:lnTo>
                  <a:lnTo>
                    <a:pt x="130" y="150"/>
                  </a:lnTo>
                  <a:lnTo>
                    <a:pt x="130" y="150"/>
                  </a:lnTo>
                  <a:lnTo>
                    <a:pt x="132" y="150"/>
                  </a:lnTo>
                  <a:lnTo>
                    <a:pt x="132" y="150"/>
                  </a:lnTo>
                  <a:lnTo>
                    <a:pt x="132" y="148"/>
                  </a:lnTo>
                  <a:lnTo>
                    <a:pt x="132" y="148"/>
                  </a:lnTo>
                  <a:lnTo>
                    <a:pt x="136" y="144"/>
                  </a:lnTo>
                  <a:lnTo>
                    <a:pt x="136" y="144"/>
                  </a:lnTo>
                  <a:lnTo>
                    <a:pt x="136" y="142"/>
                  </a:lnTo>
                  <a:lnTo>
                    <a:pt x="136" y="142"/>
                  </a:lnTo>
                  <a:lnTo>
                    <a:pt x="138" y="140"/>
                  </a:lnTo>
                  <a:lnTo>
                    <a:pt x="138" y="140"/>
                  </a:lnTo>
                  <a:lnTo>
                    <a:pt x="140" y="138"/>
                  </a:lnTo>
                  <a:lnTo>
                    <a:pt x="140" y="138"/>
                  </a:lnTo>
                  <a:lnTo>
                    <a:pt x="140" y="138"/>
                  </a:lnTo>
                  <a:lnTo>
                    <a:pt x="140" y="138"/>
                  </a:lnTo>
                  <a:lnTo>
                    <a:pt x="142" y="136"/>
                  </a:lnTo>
                  <a:lnTo>
                    <a:pt x="142" y="136"/>
                  </a:lnTo>
                  <a:lnTo>
                    <a:pt x="144" y="134"/>
                  </a:lnTo>
                  <a:lnTo>
                    <a:pt x="144" y="134"/>
                  </a:lnTo>
                  <a:lnTo>
                    <a:pt x="148" y="128"/>
                  </a:lnTo>
                  <a:lnTo>
                    <a:pt x="154" y="122"/>
                  </a:lnTo>
                  <a:lnTo>
                    <a:pt x="154" y="122"/>
                  </a:lnTo>
                  <a:lnTo>
                    <a:pt x="156" y="112"/>
                  </a:lnTo>
                  <a:lnTo>
                    <a:pt x="156" y="112"/>
                  </a:lnTo>
                  <a:lnTo>
                    <a:pt x="160" y="110"/>
                  </a:lnTo>
                  <a:lnTo>
                    <a:pt x="160" y="108"/>
                  </a:lnTo>
                  <a:lnTo>
                    <a:pt x="160" y="108"/>
                  </a:lnTo>
                  <a:lnTo>
                    <a:pt x="158" y="106"/>
                  </a:lnTo>
                  <a:lnTo>
                    <a:pt x="158" y="106"/>
                  </a:lnTo>
                  <a:lnTo>
                    <a:pt x="158" y="104"/>
                  </a:lnTo>
                  <a:lnTo>
                    <a:pt x="158" y="104"/>
                  </a:lnTo>
                  <a:lnTo>
                    <a:pt x="160" y="102"/>
                  </a:lnTo>
                  <a:lnTo>
                    <a:pt x="160" y="102"/>
                  </a:lnTo>
                  <a:lnTo>
                    <a:pt x="162" y="100"/>
                  </a:lnTo>
                  <a:lnTo>
                    <a:pt x="162" y="100"/>
                  </a:lnTo>
                  <a:lnTo>
                    <a:pt x="162" y="98"/>
                  </a:lnTo>
                  <a:lnTo>
                    <a:pt x="162" y="98"/>
                  </a:lnTo>
                  <a:lnTo>
                    <a:pt x="162" y="96"/>
                  </a:lnTo>
                  <a:lnTo>
                    <a:pt x="162" y="96"/>
                  </a:lnTo>
                  <a:lnTo>
                    <a:pt x="164" y="94"/>
                  </a:lnTo>
                  <a:lnTo>
                    <a:pt x="164" y="94"/>
                  </a:lnTo>
                  <a:lnTo>
                    <a:pt x="164" y="92"/>
                  </a:lnTo>
                  <a:lnTo>
                    <a:pt x="164" y="92"/>
                  </a:lnTo>
                  <a:lnTo>
                    <a:pt x="164" y="90"/>
                  </a:lnTo>
                  <a:lnTo>
                    <a:pt x="164" y="90"/>
                  </a:lnTo>
                  <a:lnTo>
                    <a:pt x="166" y="88"/>
                  </a:lnTo>
                  <a:lnTo>
                    <a:pt x="166" y="88"/>
                  </a:lnTo>
                  <a:lnTo>
                    <a:pt x="166" y="86"/>
                  </a:lnTo>
                  <a:lnTo>
                    <a:pt x="166" y="86"/>
                  </a:lnTo>
                  <a:lnTo>
                    <a:pt x="166" y="84"/>
                  </a:lnTo>
                  <a:lnTo>
                    <a:pt x="166" y="84"/>
                  </a:lnTo>
                  <a:lnTo>
                    <a:pt x="166" y="82"/>
                  </a:lnTo>
                  <a:lnTo>
                    <a:pt x="166" y="82"/>
                  </a:lnTo>
                  <a:lnTo>
                    <a:pt x="168" y="82"/>
                  </a:lnTo>
                  <a:lnTo>
                    <a:pt x="168" y="82"/>
                  </a:lnTo>
                  <a:lnTo>
                    <a:pt x="172" y="82"/>
                  </a:lnTo>
                  <a:lnTo>
                    <a:pt x="172" y="82"/>
                  </a:lnTo>
                  <a:lnTo>
                    <a:pt x="172" y="80"/>
                  </a:lnTo>
                  <a:lnTo>
                    <a:pt x="172" y="80"/>
                  </a:lnTo>
                  <a:lnTo>
                    <a:pt x="174" y="80"/>
                  </a:lnTo>
                  <a:lnTo>
                    <a:pt x="174" y="80"/>
                  </a:lnTo>
                  <a:lnTo>
                    <a:pt x="174" y="80"/>
                  </a:lnTo>
                  <a:lnTo>
                    <a:pt x="174" y="80"/>
                  </a:lnTo>
                  <a:lnTo>
                    <a:pt x="176" y="78"/>
                  </a:lnTo>
                  <a:lnTo>
                    <a:pt x="176" y="78"/>
                  </a:lnTo>
                  <a:lnTo>
                    <a:pt x="176" y="76"/>
                  </a:lnTo>
                  <a:lnTo>
                    <a:pt x="174" y="76"/>
                  </a:lnTo>
                  <a:lnTo>
                    <a:pt x="174" y="76"/>
                  </a:lnTo>
                  <a:lnTo>
                    <a:pt x="172" y="76"/>
                  </a:lnTo>
                  <a:lnTo>
                    <a:pt x="172" y="76"/>
                  </a:lnTo>
                  <a:lnTo>
                    <a:pt x="170" y="74"/>
                  </a:lnTo>
                  <a:lnTo>
                    <a:pt x="170" y="72"/>
                  </a:lnTo>
                  <a:lnTo>
                    <a:pt x="170" y="72"/>
                  </a:lnTo>
                  <a:lnTo>
                    <a:pt x="174" y="66"/>
                  </a:lnTo>
                  <a:lnTo>
                    <a:pt x="174" y="66"/>
                  </a:lnTo>
                  <a:lnTo>
                    <a:pt x="174" y="64"/>
                  </a:lnTo>
                  <a:lnTo>
                    <a:pt x="174" y="64"/>
                  </a:lnTo>
                  <a:lnTo>
                    <a:pt x="176" y="62"/>
                  </a:lnTo>
                  <a:lnTo>
                    <a:pt x="176" y="62"/>
                  </a:lnTo>
                  <a:lnTo>
                    <a:pt x="176" y="60"/>
                  </a:lnTo>
                  <a:lnTo>
                    <a:pt x="176" y="60"/>
                  </a:lnTo>
                  <a:lnTo>
                    <a:pt x="180" y="56"/>
                  </a:lnTo>
                  <a:lnTo>
                    <a:pt x="182" y="56"/>
                  </a:lnTo>
                  <a:lnTo>
                    <a:pt x="182" y="56"/>
                  </a:lnTo>
                  <a:lnTo>
                    <a:pt x="184" y="56"/>
                  </a:lnTo>
                  <a:lnTo>
                    <a:pt x="184" y="56"/>
                  </a:lnTo>
                  <a:lnTo>
                    <a:pt x="186" y="54"/>
                  </a:lnTo>
                  <a:lnTo>
                    <a:pt x="186" y="54"/>
                  </a:lnTo>
                  <a:lnTo>
                    <a:pt x="186" y="52"/>
                  </a:lnTo>
                  <a:lnTo>
                    <a:pt x="186" y="52"/>
                  </a:lnTo>
                  <a:lnTo>
                    <a:pt x="186" y="50"/>
                  </a:lnTo>
                  <a:lnTo>
                    <a:pt x="186" y="50"/>
                  </a:lnTo>
                  <a:lnTo>
                    <a:pt x="180" y="50"/>
                  </a:lnTo>
                  <a:lnTo>
                    <a:pt x="180" y="50"/>
                  </a:lnTo>
                  <a:lnTo>
                    <a:pt x="180" y="48"/>
                  </a:lnTo>
                  <a:lnTo>
                    <a:pt x="180" y="48"/>
                  </a:lnTo>
                  <a:lnTo>
                    <a:pt x="180" y="44"/>
                  </a:lnTo>
                  <a:lnTo>
                    <a:pt x="180" y="44"/>
                  </a:lnTo>
                  <a:lnTo>
                    <a:pt x="182" y="42"/>
                  </a:lnTo>
                  <a:lnTo>
                    <a:pt x="182" y="42"/>
                  </a:lnTo>
                  <a:lnTo>
                    <a:pt x="182" y="40"/>
                  </a:lnTo>
                  <a:lnTo>
                    <a:pt x="182" y="40"/>
                  </a:lnTo>
                  <a:lnTo>
                    <a:pt x="182" y="38"/>
                  </a:lnTo>
                  <a:lnTo>
                    <a:pt x="182" y="38"/>
                  </a:lnTo>
                  <a:lnTo>
                    <a:pt x="182" y="38"/>
                  </a:lnTo>
                  <a:lnTo>
                    <a:pt x="182" y="38"/>
                  </a:lnTo>
                  <a:lnTo>
                    <a:pt x="184" y="34"/>
                  </a:lnTo>
                  <a:lnTo>
                    <a:pt x="184" y="34"/>
                  </a:lnTo>
                  <a:lnTo>
                    <a:pt x="184" y="34"/>
                  </a:lnTo>
                  <a:lnTo>
                    <a:pt x="184" y="34"/>
                  </a:lnTo>
                  <a:lnTo>
                    <a:pt x="186" y="32"/>
                  </a:lnTo>
                  <a:lnTo>
                    <a:pt x="186" y="32"/>
                  </a:lnTo>
                  <a:lnTo>
                    <a:pt x="188" y="32"/>
                  </a:lnTo>
                  <a:lnTo>
                    <a:pt x="188" y="32"/>
                  </a:lnTo>
                  <a:lnTo>
                    <a:pt x="188" y="30"/>
                  </a:lnTo>
                  <a:lnTo>
                    <a:pt x="188" y="30"/>
                  </a:lnTo>
                  <a:lnTo>
                    <a:pt x="190" y="28"/>
                  </a:lnTo>
                  <a:lnTo>
                    <a:pt x="190" y="28"/>
                  </a:lnTo>
                  <a:lnTo>
                    <a:pt x="190" y="26"/>
                  </a:lnTo>
                  <a:lnTo>
                    <a:pt x="190" y="26"/>
                  </a:lnTo>
                  <a:lnTo>
                    <a:pt x="190" y="24"/>
                  </a:lnTo>
                  <a:lnTo>
                    <a:pt x="190" y="24"/>
                  </a:lnTo>
                  <a:lnTo>
                    <a:pt x="192" y="22"/>
                  </a:lnTo>
                  <a:lnTo>
                    <a:pt x="192" y="22"/>
                  </a:lnTo>
                  <a:lnTo>
                    <a:pt x="192" y="20"/>
                  </a:lnTo>
                  <a:lnTo>
                    <a:pt x="192" y="20"/>
                  </a:lnTo>
                  <a:lnTo>
                    <a:pt x="192" y="18"/>
                  </a:lnTo>
                  <a:lnTo>
                    <a:pt x="192" y="18"/>
                  </a:lnTo>
                  <a:lnTo>
                    <a:pt x="192" y="16"/>
                  </a:lnTo>
                  <a:lnTo>
                    <a:pt x="192" y="16"/>
                  </a:lnTo>
                  <a:lnTo>
                    <a:pt x="192" y="14"/>
                  </a:lnTo>
                  <a:lnTo>
                    <a:pt x="192" y="14"/>
                  </a:lnTo>
                  <a:lnTo>
                    <a:pt x="192" y="14"/>
                  </a:lnTo>
                  <a:lnTo>
                    <a:pt x="192" y="14"/>
                  </a:lnTo>
                  <a:lnTo>
                    <a:pt x="194" y="10"/>
                  </a:lnTo>
                  <a:lnTo>
                    <a:pt x="192" y="10"/>
                  </a:lnTo>
                  <a:lnTo>
                    <a:pt x="192" y="10"/>
                  </a:lnTo>
                  <a:lnTo>
                    <a:pt x="192" y="8"/>
                  </a:lnTo>
                  <a:lnTo>
                    <a:pt x="192" y="8"/>
                  </a:lnTo>
                  <a:lnTo>
                    <a:pt x="192" y="6"/>
                  </a:lnTo>
                  <a:lnTo>
                    <a:pt x="192" y="6"/>
                  </a:lnTo>
                  <a:lnTo>
                    <a:pt x="190" y="4"/>
                  </a:lnTo>
                  <a:lnTo>
                    <a:pt x="190" y="4"/>
                  </a:lnTo>
                  <a:lnTo>
                    <a:pt x="190" y="4"/>
                  </a:lnTo>
                  <a:lnTo>
                    <a:pt x="190" y="4"/>
                  </a:lnTo>
                  <a:lnTo>
                    <a:pt x="188" y="2"/>
                  </a:lnTo>
                  <a:lnTo>
                    <a:pt x="188" y="2"/>
                  </a:lnTo>
                  <a:lnTo>
                    <a:pt x="188" y="2"/>
                  </a:lnTo>
                  <a:lnTo>
                    <a:pt x="188" y="2"/>
                  </a:lnTo>
                  <a:lnTo>
                    <a:pt x="184" y="0"/>
                  </a:lnTo>
                  <a:lnTo>
                    <a:pt x="184" y="0"/>
                  </a:lnTo>
                  <a:lnTo>
                    <a:pt x="182" y="2"/>
                  </a:lnTo>
                  <a:lnTo>
                    <a:pt x="182" y="2"/>
                  </a:lnTo>
                  <a:lnTo>
                    <a:pt x="180" y="2"/>
                  </a:lnTo>
                  <a:lnTo>
                    <a:pt x="180" y="2"/>
                  </a:lnTo>
                  <a:lnTo>
                    <a:pt x="178" y="4"/>
                  </a:lnTo>
                  <a:lnTo>
                    <a:pt x="178" y="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42"/>
            <p:cNvSpPr>
              <a:spLocks/>
            </p:cNvSpPr>
            <p:nvPr/>
          </p:nvSpPr>
          <p:spPr bwMode="auto">
            <a:xfrm>
              <a:off x="10662261" y="2780086"/>
              <a:ext cx="771993" cy="1130018"/>
            </a:xfrm>
            <a:custGeom>
              <a:avLst/>
              <a:gdLst>
                <a:gd name="T0" fmla="*/ 74 w 414"/>
                <a:gd name="T1" fmla="*/ 80 h 606"/>
                <a:gd name="T2" fmla="*/ 26 w 414"/>
                <a:gd name="T3" fmla="*/ 20 h 606"/>
                <a:gd name="T4" fmla="*/ 14 w 414"/>
                <a:gd name="T5" fmla="*/ 14 h 606"/>
                <a:gd name="T6" fmla="*/ 4 w 414"/>
                <a:gd name="T7" fmla="*/ 10 h 606"/>
                <a:gd name="T8" fmla="*/ 14 w 414"/>
                <a:gd name="T9" fmla="*/ 36 h 606"/>
                <a:gd name="T10" fmla="*/ 20 w 414"/>
                <a:gd name="T11" fmla="*/ 52 h 606"/>
                <a:gd name="T12" fmla="*/ 22 w 414"/>
                <a:gd name="T13" fmla="*/ 74 h 606"/>
                <a:gd name="T14" fmla="*/ 24 w 414"/>
                <a:gd name="T15" fmla="*/ 94 h 606"/>
                <a:gd name="T16" fmla="*/ 28 w 414"/>
                <a:gd name="T17" fmla="*/ 114 h 606"/>
                <a:gd name="T18" fmla="*/ 30 w 414"/>
                <a:gd name="T19" fmla="*/ 130 h 606"/>
                <a:gd name="T20" fmla="*/ 32 w 414"/>
                <a:gd name="T21" fmla="*/ 156 h 606"/>
                <a:gd name="T22" fmla="*/ 38 w 414"/>
                <a:gd name="T23" fmla="*/ 178 h 606"/>
                <a:gd name="T24" fmla="*/ 40 w 414"/>
                <a:gd name="T25" fmla="*/ 198 h 606"/>
                <a:gd name="T26" fmla="*/ 40 w 414"/>
                <a:gd name="T27" fmla="*/ 218 h 606"/>
                <a:gd name="T28" fmla="*/ 44 w 414"/>
                <a:gd name="T29" fmla="*/ 238 h 606"/>
                <a:gd name="T30" fmla="*/ 52 w 414"/>
                <a:gd name="T31" fmla="*/ 270 h 606"/>
                <a:gd name="T32" fmla="*/ 54 w 414"/>
                <a:gd name="T33" fmla="*/ 288 h 606"/>
                <a:gd name="T34" fmla="*/ 58 w 414"/>
                <a:gd name="T35" fmla="*/ 310 h 606"/>
                <a:gd name="T36" fmla="*/ 64 w 414"/>
                <a:gd name="T37" fmla="*/ 326 h 606"/>
                <a:gd name="T38" fmla="*/ 68 w 414"/>
                <a:gd name="T39" fmla="*/ 348 h 606"/>
                <a:gd name="T40" fmla="*/ 74 w 414"/>
                <a:gd name="T41" fmla="*/ 372 h 606"/>
                <a:gd name="T42" fmla="*/ 88 w 414"/>
                <a:gd name="T43" fmla="*/ 398 h 606"/>
                <a:gd name="T44" fmla="*/ 96 w 414"/>
                <a:gd name="T45" fmla="*/ 420 h 606"/>
                <a:gd name="T46" fmla="*/ 102 w 414"/>
                <a:gd name="T47" fmla="*/ 436 h 606"/>
                <a:gd name="T48" fmla="*/ 118 w 414"/>
                <a:gd name="T49" fmla="*/ 460 h 606"/>
                <a:gd name="T50" fmla="*/ 136 w 414"/>
                <a:gd name="T51" fmla="*/ 488 h 606"/>
                <a:gd name="T52" fmla="*/ 146 w 414"/>
                <a:gd name="T53" fmla="*/ 506 h 606"/>
                <a:gd name="T54" fmla="*/ 156 w 414"/>
                <a:gd name="T55" fmla="*/ 522 h 606"/>
                <a:gd name="T56" fmla="*/ 176 w 414"/>
                <a:gd name="T57" fmla="*/ 544 h 606"/>
                <a:gd name="T58" fmla="*/ 190 w 414"/>
                <a:gd name="T59" fmla="*/ 558 h 606"/>
                <a:gd name="T60" fmla="*/ 216 w 414"/>
                <a:gd name="T61" fmla="*/ 580 h 606"/>
                <a:gd name="T62" fmla="*/ 234 w 414"/>
                <a:gd name="T63" fmla="*/ 592 h 606"/>
                <a:gd name="T64" fmla="*/ 256 w 414"/>
                <a:gd name="T65" fmla="*/ 600 h 606"/>
                <a:gd name="T66" fmla="*/ 270 w 414"/>
                <a:gd name="T67" fmla="*/ 606 h 606"/>
                <a:gd name="T68" fmla="*/ 296 w 414"/>
                <a:gd name="T69" fmla="*/ 604 h 606"/>
                <a:gd name="T70" fmla="*/ 316 w 414"/>
                <a:gd name="T71" fmla="*/ 600 h 606"/>
                <a:gd name="T72" fmla="*/ 342 w 414"/>
                <a:gd name="T73" fmla="*/ 592 h 606"/>
                <a:gd name="T74" fmla="*/ 364 w 414"/>
                <a:gd name="T75" fmla="*/ 586 h 606"/>
                <a:gd name="T76" fmla="*/ 382 w 414"/>
                <a:gd name="T77" fmla="*/ 578 h 606"/>
                <a:gd name="T78" fmla="*/ 390 w 414"/>
                <a:gd name="T79" fmla="*/ 572 h 606"/>
                <a:gd name="T80" fmla="*/ 398 w 414"/>
                <a:gd name="T81" fmla="*/ 564 h 606"/>
                <a:gd name="T82" fmla="*/ 412 w 414"/>
                <a:gd name="T83" fmla="*/ 560 h 606"/>
                <a:gd name="T84" fmla="*/ 384 w 414"/>
                <a:gd name="T85" fmla="*/ 552 h 606"/>
                <a:gd name="T86" fmla="*/ 360 w 414"/>
                <a:gd name="T87" fmla="*/ 546 h 606"/>
                <a:gd name="T88" fmla="*/ 344 w 414"/>
                <a:gd name="T89" fmla="*/ 540 h 606"/>
                <a:gd name="T90" fmla="*/ 330 w 414"/>
                <a:gd name="T91" fmla="*/ 528 h 606"/>
                <a:gd name="T92" fmla="*/ 298 w 414"/>
                <a:gd name="T93" fmla="*/ 506 h 606"/>
                <a:gd name="T94" fmla="*/ 274 w 414"/>
                <a:gd name="T95" fmla="*/ 478 h 606"/>
                <a:gd name="T96" fmla="*/ 264 w 414"/>
                <a:gd name="T97" fmla="*/ 464 h 606"/>
                <a:gd name="T98" fmla="*/ 246 w 414"/>
                <a:gd name="T99" fmla="*/ 436 h 606"/>
                <a:gd name="T100" fmla="*/ 228 w 414"/>
                <a:gd name="T101" fmla="*/ 410 h 606"/>
                <a:gd name="T102" fmla="*/ 190 w 414"/>
                <a:gd name="T103" fmla="*/ 346 h 606"/>
                <a:gd name="T104" fmla="*/ 180 w 414"/>
                <a:gd name="T105" fmla="*/ 322 h 606"/>
                <a:gd name="T106" fmla="*/ 166 w 414"/>
                <a:gd name="T107" fmla="*/ 294 h 606"/>
                <a:gd name="T108" fmla="*/ 152 w 414"/>
                <a:gd name="T109" fmla="*/ 264 h 606"/>
                <a:gd name="T110" fmla="*/ 136 w 414"/>
                <a:gd name="T111" fmla="*/ 230 h 606"/>
                <a:gd name="T112" fmla="*/ 120 w 414"/>
                <a:gd name="T113" fmla="*/ 190 h 606"/>
                <a:gd name="T114" fmla="*/ 116 w 414"/>
                <a:gd name="T115" fmla="*/ 172 h 606"/>
                <a:gd name="T116" fmla="*/ 112 w 414"/>
                <a:gd name="T117" fmla="*/ 162 h 606"/>
                <a:gd name="T118" fmla="*/ 100 w 414"/>
                <a:gd name="T119" fmla="*/ 134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4" h="606">
                  <a:moveTo>
                    <a:pt x="90" y="116"/>
                  </a:moveTo>
                  <a:lnTo>
                    <a:pt x="90" y="116"/>
                  </a:lnTo>
                  <a:lnTo>
                    <a:pt x="90" y="114"/>
                  </a:lnTo>
                  <a:lnTo>
                    <a:pt x="90" y="114"/>
                  </a:lnTo>
                  <a:lnTo>
                    <a:pt x="88" y="110"/>
                  </a:lnTo>
                  <a:lnTo>
                    <a:pt x="88" y="106"/>
                  </a:lnTo>
                  <a:lnTo>
                    <a:pt x="88" y="106"/>
                  </a:lnTo>
                  <a:lnTo>
                    <a:pt x="90" y="106"/>
                  </a:lnTo>
                  <a:lnTo>
                    <a:pt x="90" y="106"/>
                  </a:lnTo>
                  <a:lnTo>
                    <a:pt x="90" y="102"/>
                  </a:lnTo>
                  <a:lnTo>
                    <a:pt x="88" y="102"/>
                  </a:lnTo>
                  <a:lnTo>
                    <a:pt x="88" y="102"/>
                  </a:lnTo>
                  <a:lnTo>
                    <a:pt x="88" y="102"/>
                  </a:lnTo>
                  <a:lnTo>
                    <a:pt x="88" y="102"/>
                  </a:lnTo>
                  <a:lnTo>
                    <a:pt x="82" y="90"/>
                  </a:lnTo>
                  <a:lnTo>
                    <a:pt x="74" y="80"/>
                  </a:lnTo>
                  <a:lnTo>
                    <a:pt x="74" y="80"/>
                  </a:lnTo>
                  <a:lnTo>
                    <a:pt x="74" y="80"/>
                  </a:lnTo>
                  <a:lnTo>
                    <a:pt x="74" y="80"/>
                  </a:lnTo>
                  <a:lnTo>
                    <a:pt x="74" y="78"/>
                  </a:lnTo>
                  <a:lnTo>
                    <a:pt x="74" y="78"/>
                  </a:lnTo>
                  <a:lnTo>
                    <a:pt x="72" y="76"/>
                  </a:lnTo>
                  <a:lnTo>
                    <a:pt x="72" y="76"/>
                  </a:lnTo>
                  <a:lnTo>
                    <a:pt x="60" y="62"/>
                  </a:lnTo>
                  <a:lnTo>
                    <a:pt x="52" y="46"/>
                  </a:lnTo>
                  <a:lnTo>
                    <a:pt x="42" y="32"/>
                  </a:lnTo>
                  <a:lnTo>
                    <a:pt x="32" y="18"/>
                  </a:lnTo>
                  <a:lnTo>
                    <a:pt x="32" y="18"/>
                  </a:lnTo>
                  <a:lnTo>
                    <a:pt x="32" y="16"/>
                  </a:lnTo>
                  <a:lnTo>
                    <a:pt x="32" y="16"/>
                  </a:lnTo>
                  <a:lnTo>
                    <a:pt x="30" y="16"/>
                  </a:lnTo>
                  <a:lnTo>
                    <a:pt x="28" y="18"/>
                  </a:lnTo>
                  <a:lnTo>
                    <a:pt x="28" y="18"/>
                  </a:lnTo>
                  <a:lnTo>
                    <a:pt x="28" y="18"/>
                  </a:lnTo>
                  <a:lnTo>
                    <a:pt x="28" y="18"/>
                  </a:lnTo>
                  <a:lnTo>
                    <a:pt x="26" y="20"/>
                  </a:lnTo>
                  <a:lnTo>
                    <a:pt x="26" y="20"/>
                  </a:lnTo>
                  <a:lnTo>
                    <a:pt x="26" y="20"/>
                  </a:lnTo>
                  <a:lnTo>
                    <a:pt x="24" y="20"/>
                  </a:lnTo>
                  <a:lnTo>
                    <a:pt x="24" y="20"/>
                  </a:lnTo>
                  <a:lnTo>
                    <a:pt x="22" y="18"/>
                  </a:lnTo>
                  <a:lnTo>
                    <a:pt x="22" y="18"/>
                  </a:lnTo>
                  <a:lnTo>
                    <a:pt x="20" y="18"/>
                  </a:lnTo>
                  <a:lnTo>
                    <a:pt x="18" y="20"/>
                  </a:lnTo>
                  <a:lnTo>
                    <a:pt x="18" y="20"/>
                  </a:lnTo>
                  <a:lnTo>
                    <a:pt x="18" y="20"/>
                  </a:lnTo>
                  <a:lnTo>
                    <a:pt x="16" y="20"/>
                  </a:lnTo>
                  <a:lnTo>
                    <a:pt x="16" y="20"/>
                  </a:lnTo>
                  <a:lnTo>
                    <a:pt x="16" y="18"/>
                  </a:lnTo>
                  <a:lnTo>
                    <a:pt x="16" y="18"/>
                  </a:lnTo>
                  <a:lnTo>
                    <a:pt x="14" y="16"/>
                  </a:lnTo>
                  <a:lnTo>
                    <a:pt x="14" y="16"/>
                  </a:lnTo>
                  <a:lnTo>
                    <a:pt x="14" y="14"/>
                  </a:lnTo>
                  <a:lnTo>
                    <a:pt x="14" y="14"/>
                  </a:lnTo>
                  <a:lnTo>
                    <a:pt x="6" y="2"/>
                  </a:lnTo>
                  <a:lnTo>
                    <a:pt x="6" y="2"/>
                  </a:lnTo>
                  <a:lnTo>
                    <a:pt x="6" y="2"/>
                  </a:lnTo>
                  <a:lnTo>
                    <a:pt x="6" y="2"/>
                  </a:lnTo>
                  <a:lnTo>
                    <a:pt x="2" y="0"/>
                  </a:lnTo>
                  <a:lnTo>
                    <a:pt x="2" y="0"/>
                  </a:lnTo>
                  <a:lnTo>
                    <a:pt x="2" y="2"/>
                  </a:lnTo>
                  <a:lnTo>
                    <a:pt x="0" y="2"/>
                  </a:lnTo>
                  <a:lnTo>
                    <a:pt x="0" y="2"/>
                  </a:lnTo>
                  <a:lnTo>
                    <a:pt x="0" y="4"/>
                  </a:lnTo>
                  <a:lnTo>
                    <a:pt x="0" y="4"/>
                  </a:lnTo>
                  <a:lnTo>
                    <a:pt x="0" y="6"/>
                  </a:lnTo>
                  <a:lnTo>
                    <a:pt x="0" y="6"/>
                  </a:lnTo>
                  <a:lnTo>
                    <a:pt x="2" y="10"/>
                  </a:lnTo>
                  <a:lnTo>
                    <a:pt x="2" y="10"/>
                  </a:lnTo>
                  <a:lnTo>
                    <a:pt x="2" y="10"/>
                  </a:lnTo>
                  <a:lnTo>
                    <a:pt x="2" y="10"/>
                  </a:lnTo>
                  <a:lnTo>
                    <a:pt x="4" y="10"/>
                  </a:lnTo>
                  <a:lnTo>
                    <a:pt x="4" y="12"/>
                  </a:lnTo>
                  <a:lnTo>
                    <a:pt x="4" y="12"/>
                  </a:lnTo>
                  <a:lnTo>
                    <a:pt x="4" y="14"/>
                  </a:lnTo>
                  <a:lnTo>
                    <a:pt x="4" y="14"/>
                  </a:lnTo>
                  <a:lnTo>
                    <a:pt x="6" y="18"/>
                  </a:lnTo>
                  <a:lnTo>
                    <a:pt x="6" y="18"/>
                  </a:lnTo>
                  <a:lnTo>
                    <a:pt x="6" y="18"/>
                  </a:lnTo>
                  <a:lnTo>
                    <a:pt x="6" y="18"/>
                  </a:lnTo>
                  <a:lnTo>
                    <a:pt x="10" y="20"/>
                  </a:lnTo>
                  <a:lnTo>
                    <a:pt x="10" y="22"/>
                  </a:lnTo>
                  <a:lnTo>
                    <a:pt x="10" y="26"/>
                  </a:lnTo>
                  <a:lnTo>
                    <a:pt x="12" y="30"/>
                  </a:lnTo>
                  <a:lnTo>
                    <a:pt x="12" y="30"/>
                  </a:lnTo>
                  <a:lnTo>
                    <a:pt x="12" y="32"/>
                  </a:lnTo>
                  <a:lnTo>
                    <a:pt x="12" y="32"/>
                  </a:lnTo>
                  <a:lnTo>
                    <a:pt x="12" y="34"/>
                  </a:lnTo>
                  <a:lnTo>
                    <a:pt x="12" y="34"/>
                  </a:lnTo>
                  <a:lnTo>
                    <a:pt x="14" y="36"/>
                  </a:lnTo>
                  <a:lnTo>
                    <a:pt x="14" y="36"/>
                  </a:lnTo>
                  <a:lnTo>
                    <a:pt x="16" y="36"/>
                  </a:lnTo>
                  <a:lnTo>
                    <a:pt x="16" y="38"/>
                  </a:lnTo>
                  <a:lnTo>
                    <a:pt x="14" y="38"/>
                  </a:lnTo>
                  <a:lnTo>
                    <a:pt x="16" y="40"/>
                  </a:lnTo>
                  <a:lnTo>
                    <a:pt x="16" y="40"/>
                  </a:lnTo>
                  <a:lnTo>
                    <a:pt x="16" y="40"/>
                  </a:lnTo>
                  <a:lnTo>
                    <a:pt x="16" y="40"/>
                  </a:lnTo>
                  <a:lnTo>
                    <a:pt x="16" y="44"/>
                  </a:lnTo>
                  <a:lnTo>
                    <a:pt x="16" y="44"/>
                  </a:lnTo>
                  <a:lnTo>
                    <a:pt x="18" y="46"/>
                  </a:lnTo>
                  <a:lnTo>
                    <a:pt x="18" y="46"/>
                  </a:lnTo>
                  <a:lnTo>
                    <a:pt x="18" y="48"/>
                  </a:lnTo>
                  <a:lnTo>
                    <a:pt x="18" y="48"/>
                  </a:lnTo>
                  <a:lnTo>
                    <a:pt x="18" y="52"/>
                  </a:lnTo>
                  <a:lnTo>
                    <a:pt x="18" y="52"/>
                  </a:lnTo>
                  <a:lnTo>
                    <a:pt x="20" y="52"/>
                  </a:lnTo>
                  <a:lnTo>
                    <a:pt x="20" y="52"/>
                  </a:lnTo>
                  <a:lnTo>
                    <a:pt x="20" y="54"/>
                  </a:lnTo>
                  <a:lnTo>
                    <a:pt x="20" y="56"/>
                  </a:lnTo>
                  <a:lnTo>
                    <a:pt x="20" y="56"/>
                  </a:lnTo>
                  <a:lnTo>
                    <a:pt x="22" y="56"/>
                  </a:lnTo>
                  <a:lnTo>
                    <a:pt x="22" y="56"/>
                  </a:lnTo>
                  <a:lnTo>
                    <a:pt x="22" y="58"/>
                  </a:lnTo>
                  <a:lnTo>
                    <a:pt x="22" y="58"/>
                  </a:lnTo>
                  <a:lnTo>
                    <a:pt x="22" y="60"/>
                  </a:lnTo>
                  <a:lnTo>
                    <a:pt x="22" y="60"/>
                  </a:lnTo>
                  <a:lnTo>
                    <a:pt x="22" y="62"/>
                  </a:lnTo>
                  <a:lnTo>
                    <a:pt x="22" y="62"/>
                  </a:lnTo>
                  <a:lnTo>
                    <a:pt x="22" y="66"/>
                  </a:lnTo>
                  <a:lnTo>
                    <a:pt x="22" y="66"/>
                  </a:lnTo>
                  <a:lnTo>
                    <a:pt x="22" y="68"/>
                  </a:lnTo>
                  <a:lnTo>
                    <a:pt x="22" y="68"/>
                  </a:lnTo>
                  <a:lnTo>
                    <a:pt x="22" y="70"/>
                  </a:lnTo>
                  <a:lnTo>
                    <a:pt x="22" y="70"/>
                  </a:lnTo>
                  <a:lnTo>
                    <a:pt x="22" y="74"/>
                  </a:lnTo>
                  <a:lnTo>
                    <a:pt x="22" y="74"/>
                  </a:lnTo>
                  <a:lnTo>
                    <a:pt x="22" y="78"/>
                  </a:lnTo>
                  <a:lnTo>
                    <a:pt x="22" y="78"/>
                  </a:lnTo>
                  <a:lnTo>
                    <a:pt x="22" y="78"/>
                  </a:lnTo>
                  <a:lnTo>
                    <a:pt x="22" y="78"/>
                  </a:lnTo>
                  <a:lnTo>
                    <a:pt x="22" y="78"/>
                  </a:lnTo>
                  <a:lnTo>
                    <a:pt x="24" y="78"/>
                  </a:lnTo>
                  <a:lnTo>
                    <a:pt x="24" y="78"/>
                  </a:lnTo>
                  <a:lnTo>
                    <a:pt x="28" y="80"/>
                  </a:lnTo>
                  <a:lnTo>
                    <a:pt x="26" y="84"/>
                  </a:lnTo>
                  <a:lnTo>
                    <a:pt x="26" y="86"/>
                  </a:lnTo>
                  <a:lnTo>
                    <a:pt x="26" y="90"/>
                  </a:lnTo>
                  <a:lnTo>
                    <a:pt x="26" y="90"/>
                  </a:lnTo>
                  <a:lnTo>
                    <a:pt x="26" y="90"/>
                  </a:lnTo>
                  <a:lnTo>
                    <a:pt x="26" y="90"/>
                  </a:lnTo>
                  <a:lnTo>
                    <a:pt x="26" y="92"/>
                  </a:lnTo>
                  <a:lnTo>
                    <a:pt x="26" y="94"/>
                  </a:lnTo>
                  <a:lnTo>
                    <a:pt x="24" y="94"/>
                  </a:lnTo>
                  <a:lnTo>
                    <a:pt x="24" y="94"/>
                  </a:lnTo>
                  <a:lnTo>
                    <a:pt x="24" y="96"/>
                  </a:lnTo>
                  <a:lnTo>
                    <a:pt x="26" y="98"/>
                  </a:lnTo>
                  <a:lnTo>
                    <a:pt x="26" y="98"/>
                  </a:lnTo>
                  <a:lnTo>
                    <a:pt x="26" y="98"/>
                  </a:lnTo>
                  <a:lnTo>
                    <a:pt x="26" y="98"/>
                  </a:lnTo>
                  <a:lnTo>
                    <a:pt x="28" y="98"/>
                  </a:lnTo>
                  <a:lnTo>
                    <a:pt x="28" y="100"/>
                  </a:lnTo>
                  <a:lnTo>
                    <a:pt x="28" y="104"/>
                  </a:lnTo>
                  <a:lnTo>
                    <a:pt x="28" y="104"/>
                  </a:lnTo>
                  <a:lnTo>
                    <a:pt x="28" y="104"/>
                  </a:lnTo>
                  <a:lnTo>
                    <a:pt x="26" y="106"/>
                  </a:lnTo>
                  <a:lnTo>
                    <a:pt x="26" y="106"/>
                  </a:lnTo>
                  <a:lnTo>
                    <a:pt x="24" y="106"/>
                  </a:lnTo>
                  <a:lnTo>
                    <a:pt x="26" y="108"/>
                  </a:lnTo>
                  <a:lnTo>
                    <a:pt x="28" y="112"/>
                  </a:lnTo>
                  <a:lnTo>
                    <a:pt x="28" y="112"/>
                  </a:lnTo>
                  <a:lnTo>
                    <a:pt x="28" y="114"/>
                  </a:lnTo>
                  <a:lnTo>
                    <a:pt x="28" y="114"/>
                  </a:lnTo>
                  <a:lnTo>
                    <a:pt x="28" y="114"/>
                  </a:lnTo>
                  <a:lnTo>
                    <a:pt x="28" y="116"/>
                  </a:lnTo>
                  <a:lnTo>
                    <a:pt x="28" y="116"/>
                  </a:lnTo>
                  <a:lnTo>
                    <a:pt x="26" y="120"/>
                  </a:lnTo>
                  <a:lnTo>
                    <a:pt x="26" y="122"/>
                  </a:lnTo>
                  <a:lnTo>
                    <a:pt x="26" y="122"/>
                  </a:lnTo>
                  <a:lnTo>
                    <a:pt x="26" y="124"/>
                  </a:lnTo>
                  <a:lnTo>
                    <a:pt x="26" y="126"/>
                  </a:lnTo>
                  <a:lnTo>
                    <a:pt x="26" y="126"/>
                  </a:lnTo>
                  <a:lnTo>
                    <a:pt x="28" y="126"/>
                  </a:lnTo>
                  <a:lnTo>
                    <a:pt x="28" y="126"/>
                  </a:lnTo>
                  <a:lnTo>
                    <a:pt x="28" y="128"/>
                  </a:lnTo>
                  <a:lnTo>
                    <a:pt x="28" y="128"/>
                  </a:lnTo>
                  <a:lnTo>
                    <a:pt x="30" y="128"/>
                  </a:lnTo>
                  <a:lnTo>
                    <a:pt x="30" y="128"/>
                  </a:lnTo>
                  <a:lnTo>
                    <a:pt x="30" y="130"/>
                  </a:lnTo>
                  <a:lnTo>
                    <a:pt x="30" y="130"/>
                  </a:lnTo>
                  <a:lnTo>
                    <a:pt x="30" y="130"/>
                  </a:lnTo>
                  <a:lnTo>
                    <a:pt x="30" y="132"/>
                  </a:lnTo>
                  <a:lnTo>
                    <a:pt x="30" y="132"/>
                  </a:lnTo>
                  <a:lnTo>
                    <a:pt x="30" y="138"/>
                  </a:lnTo>
                  <a:lnTo>
                    <a:pt x="32" y="142"/>
                  </a:lnTo>
                  <a:lnTo>
                    <a:pt x="32" y="142"/>
                  </a:lnTo>
                  <a:lnTo>
                    <a:pt x="32" y="144"/>
                  </a:lnTo>
                  <a:lnTo>
                    <a:pt x="32" y="144"/>
                  </a:lnTo>
                  <a:lnTo>
                    <a:pt x="32" y="146"/>
                  </a:lnTo>
                  <a:lnTo>
                    <a:pt x="32" y="146"/>
                  </a:lnTo>
                  <a:lnTo>
                    <a:pt x="32" y="146"/>
                  </a:lnTo>
                  <a:lnTo>
                    <a:pt x="32" y="146"/>
                  </a:lnTo>
                  <a:lnTo>
                    <a:pt x="32" y="148"/>
                  </a:lnTo>
                  <a:lnTo>
                    <a:pt x="32" y="148"/>
                  </a:lnTo>
                  <a:lnTo>
                    <a:pt x="30" y="150"/>
                  </a:lnTo>
                  <a:lnTo>
                    <a:pt x="30" y="150"/>
                  </a:lnTo>
                  <a:lnTo>
                    <a:pt x="30" y="152"/>
                  </a:lnTo>
                  <a:lnTo>
                    <a:pt x="32" y="156"/>
                  </a:lnTo>
                  <a:lnTo>
                    <a:pt x="32" y="156"/>
                  </a:lnTo>
                  <a:lnTo>
                    <a:pt x="34" y="156"/>
                  </a:lnTo>
                  <a:lnTo>
                    <a:pt x="34" y="156"/>
                  </a:lnTo>
                  <a:lnTo>
                    <a:pt x="34" y="156"/>
                  </a:lnTo>
                  <a:lnTo>
                    <a:pt x="36" y="158"/>
                  </a:lnTo>
                  <a:lnTo>
                    <a:pt x="36" y="158"/>
                  </a:lnTo>
                  <a:lnTo>
                    <a:pt x="38" y="164"/>
                  </a:lnTo>
                  <a:lnTo>
                    <a:pt x="36" y="168"/>
                  </a:lnTo>
                  <a:lnTo>
                    <a:pt x="34" y="170"/>
                  </a:lnTo>
                  <a:lnTo>
                    <a:pt x="34" y="170"/>
                  </a:lnTo>
                  <a:lnTo>
                    <a:pt x="34" y="172"/>
                  </a:lnTo>
                  <a:lnTo>
                    <a:pt x="34" y="174"/>
                  </a:lnTo>
                  <a:lnTo>
                    <a:pt x="34" y="174"/>
                  </a:lnTo>
                  <a:lnTo>
                    <a:pt x="36" y="174"/>
                  </a:lnTo>
                  <a:lnTo>
                    <a:pt x="36" y="174"/>
                  </a:lnTo>
                  <a:lnTo>
                    <a:pt x="38" y="176"/>
                  </a:lnTo>
                  <a:lnTo>
                    <a:pt x="38" y="176"/>
                  </a:lnTo>
                  <a:lnTo>
                    <a:pt x="38" y="178"/>
                  </a:lnTo>
                  <a:lnTo>
                    <a:pt x="38" y="180"/>
                  </a:lnTo>
                  <a:lnTo>
                    <a:pt x="38" y="180"/>
                  </a:lnTo>
                  <a:lnTo>
                    <a:pt x="38" y="180"/>
                  </a:lnTo>
                  <a:lnTo>
                    <a:pt x="38" y="180"/>
                  </a:lnTo>
                  <a:lnTo>
                    <a:pt x="38" y="182"/>
                  </a:lnTo>
                  <a:lnTo>
                    <a:pt x="38" y="182"/>
                  </a:lnTo>
                  <a:lnTo>
                    <a:pt x="38" y="184"/>
                  </a:lnTo>
                  <a:lnTo>
                    <a:pt x="38" y="184"/>
                  </a:lnTo>
                  <a:lnTo>
                    <a:pt x="38" y="186"/>
                  </a:lnTo>
                  <a:lnTo>
                    <a:pt x="38" y="186"/>
                  </a:lnTo>
                  <a:lnTo>
                    <a:pt x="38" y="188"/>
                  </a:lnTo>
                  <a:lnTo>
                    <a:pt x="38" y="188"/>
                  </a:lnTo>
                  <a:lnTo>
                    <a:pt x="38" y="194"/>
                  </a:lnTo>
                  <a:lnTo>
                    <a:pt x="38" y="194"/>
                  </a:lnTo>
                  <a:lnTo>
                    <a:pt x="40" y="196"/>
                  </a:lnTo>
                  <a:lnTo>
                    <a:pt x="40" y="196"/>
                  </a:lnTo>
                  <a:lnTo>
                    <a:pt x="40" y="198"/>
                  </a:lnTo>
                  <a:lnTo>
                    <a:pt x="40" y="198"/>
                  </a:lnTo>
                  <a:lnTo>
                    <a:pt x="40" y="202"/>
                  </a:lnTo>
                  <a:lnTo>
                    <a:pt x="40" y="202"/>
                  </a:lnTo>
                  <a:lnTo>
                    <a:pt x="42" y="204"/>
                  </a:lnTo>
                  <a:lnTo>
                    <a:pt x="42" y="204"/>
                  </a:lnTo>
                  <a:lnTo>
                    <a:pt x="42" y="204"/>
                  </a:lnTo>
                  <a:lnTo>
                    <a:pt x="42" y="206"/>
                  </a:lnTo>
                  <a:lnTo>
                    <a:pt x="42" y="206"/>
                  </a:lnTo>
                  <a:lnTo>
                    <a:pt x="44" y="206"/>
                  </a:lnTo>
                  <a:lnTo>
                    <a:pt x="44" y="206"/>
                  </a:lnTo>
                  <a:lnTo>
                    <a:pt x="44" y="210"/>
                  </a:lnTo>
                  <a:lnTo>
                    <a:pt x="44" y="210"/>
                  </a:lnTo>
                  <a:lnTo>
                    <a:pt x="44" y="210"/>
                  </a:lnTo>
                  <a:lnTo>
                    <a:pt x="44" y="212"/>
                  </a:lnTo>
                  <a:lnTo>
                    <a:pt x="44" y="212"/>
                  </a:lnTo>
                  <a:lnTo>
                    <a:pt x="42" y="216"/>
                  </a:lnTo>
                  <a:lnTo>
                    <a:pt x="40" y="216"/>
                  </a:lnTo>
                  <a:lnTo>
                    <a:pt x="40" y="216"/>
                  </a:lnTo>
                  <a:lnTo>
                    <a:pt x="40" y="218"/>
                  </a:lnTo>
                  <a:lnTo>
                    <a:pt x="40" y="218"/>
                  </a:lnTo>
                  <a:lnTo>
                    <a:pt x="42" y="222"/>
                  </a:lnTo>
                  <a:lnTo>
                    <a:pt x="42" y="222"/>
                  </a:lnTo>
                  <a:lnTo>
                    <a:pt x="42" y="222"/>
                  </a:lnTo>
                  <a:lnTo>
                    <a:pt x="42" y="222"/>
                  </a:lnTo>
                  <a:lnTo>
                    <a:pt x="44" y="224"/>
                  </a:lnTo>
                  <a:lnTo>
                    <a:pt x="44" y="224"/>
                  </a:lnTo>
                  <a:lnTo>
                    <a:pt x="44" y="226"/>
                  </a:lnTo>
                  <a:lnTo>
                    <a:pt x="44" y="228"/>
                  </a:lnTo>
                  <a:lnTo>
                    <a:pt x="44" y="228"/>
                  </a:lnTo>
                  <a:lnTo>
                    <a:pt x="44" y="228"/>
                  </a:lnTo>
                  <a:lnTo>
                    <a:pt x="44" y="232"/>
                  </a:lnTo>
                  <a:lnTo>
                    <a:pt x="42" y="234"/>
                  </a:lnTo>
                  <a:lnTo>
                    <a:pt x="42" y="234"/>
                  </a:lnTo>
                  <a:lnTo>
                    <a:pt x="42" y="236"/>
                  </a:lnTo>
                  <a:lnTo>
                    <a:pt x="44" y="238"/>
                  </a:lnTo>
                  <a:lnTo>
                    <a:pt x="44" y="238"/>
                  </a:lnTo>
                  <a:lnTo>
                    <a:pt x="44" y="238"/>
                  </a:lnTo>
                  <a:lnTo>
                    <a:pt x="44" y="238"/>
                  </a:lnTo>
                  <a:lnTo>
                    <a:pt x="46" y="240"/>
                  </a:lnTo>
                  <a:lnTo>
                    <a:pt x="46" y="240"/>
                  </a:lnTo>
                  <a:lnTo>
                    <a:pt x="50" y="244"/>
                  </a:lnTo>
                  <a:lnTo>
                    <a:pt x="50" y="244"/>
                  </a:lnTo>
                  <a:lnTo>
                    <a:pt x="50" y="250"/>
                  </a:lnTo>
                  <a:lnTo>
                    <a:pt x="48" y="256"/>
                  </a:lnTo>
                  <a:lnTo>
                    <a:pt x="48" y="256"/>
                  </a:lnTo>
                  <a:lnTo>
                    <a:pt x="48" y="258"/>
                  </a:lnTo>
                  <a:lnTo>
                    <a:pt x="48" y="258"/>
                  </a:lnTo>
                  <a:lnTo>
                    <a:pt x="50" y="264"/>
                  </a:lnTo>
                  <a:lnTo>
                    <a:pt x="50" y="264"/>
                  </a:lnTo>
                  <a:lnTo>
                    <a:pt x="50" y="266"/>
                  </a:lnTo>
                  <a:lnTo>
                    <a:pt x="50" y="266"/>
                  </a:lnTo>
                  <a:lnTo>
                    <a:pt x="50" y="270"/>
                  </a:lnTo>
                  <a:lnTo>
                    <a:pt x="50" y="270"/>
                  </a:lnTo>
                  <a:lnTo>
                    <a:pt x="52" y="270"/>
                  </a:lnTo>
                  <a:lnTo>
                    <a:pt x="52" y="270"/>
                  </a:lnTo>
                  <a:lnTo>
                    <a:pt x="52" y="270"/>
                  </a:lnTo>
                  <a:lnTo>
                    <a:pt x="52" y="272"/>
                  </a:lnTo>
                  <a:lnTo>
                    <a:pt x="52" y="272"/>
                  </a:lnTo>
                  <a:lnTo>
                    <a:pt x="54" y="272"/>
                  </a:lnTo>
                  <a:lnTo>
                    <a:pt x="54" y="272"/>
                  </a:lnTo>
                  <a:lnTo>
                    <a:pt x="52" y="274"/>
                  </a:lnTo>
                  <a:lnTo>
                    <a:pt x="52" y="274"/>
                  </a:lnTo>
                  <a:lnTo>
                    <a:pt x="52" y="276"/>
                  </a:lnTo>
                  <a:lnTo>
                    <a:pt x="52" y="276"/>
                  </a:lnTo>
                  <a:lnTo>
                    <a:pt x="52" y="280"/>
                  </a:lnTo>
                  <a:lnTo>
                    <a:pt x="54" y="282"/>
                  </a:lnTo>
                  <a:lnTo>
                    <a:pt x="54" y="282"/>
                  </a:lnTo>
                  <a:lnTo>
                    <a:pt x="56" y="284"/>
                  </a:lnTo>
                  <a:lnTo>
                    <a:pt x="56" y="284"/>
                  </a:lnTo>
                  <a:lnTo>
                    <a:pt x="54" y="286"/>
                  </a:lnTo>
                  <a:lnTo>
                    <a:pt x="54" y="286"/>
                  </a:lnTo>
                  <a:lnTo>
                    <a:pt x="54" y="286"/>
                  </a:lnTo>
                  <a:lnTo>
                    <a:pt x="54" y="288"/>
                  </a:lnTo>
                  <a:lnTo>
                    <a:pt x="54" y="288"/>
                  </a:lnTo>
                  <a:lnTo>
                    <a:pt x="56" y="288"/>
                  </a:lnTo>
                  <a:lnTo>
                    <a:pt x="56" y="290"/>
                  </a:lnTo>
                  <a:lnTo>
                    <a:pt x="56" y="294"/>
                  </a:lnTo>
                  <a:lnTo>
                    <a:pt x="56" y="294"/>
                  </a:lnTo>
                  <a:lnTo>
                    <a:pt x="56" y="298"/>
                  </a:lnTo>
                  <a:lnTo>
                    <a:pt x="56" y="298"/>
                  </a:lnTo>
                  <a:lnTo>
                    <a:pt x="56" y="300"/>
                  </a:lnTo>
                  <a:lnTo>
                    <a:pt x="56" y="300"/>
                  </a:lnTo>
                  <a:lnTo>
                    <a:pt x="56" y="302"/>
                  </a:lnTo>
                  <a:lnTo>
                    <a:pt x="56" y="304"/>
                  </a:lnTo>
                  <a:lnTo>
                    <a:pt x="56" y="304"/>
                  </a:lnTo>
                  <a:lnTo>
                    <a:pt x="56" y="306"/>
                  </a:lnTo>
                  <a:lnTo>
                    <a:pt x="56" y="306"/>
                  </a:lnTo>
                  <a:lnTo>
                    <a:pt x="56" y="310"/>
                  </a:lnTo>
                  <a:lnTo>
                    <a:pt x="56" y="310"/>
                  </a:lnTo>
                  <a:lnTo>
                    <a:pt x="58" y="310"/>
                  </a:lnTo>
                  <a:lnTo>
                    <a:pt x="58" y="310"/>
                  </a:lnTo>
                  <a:lnTo>
                    <a:pt x="60" y="312"/>
                  </a:lnTo>
                  <a:lnTo>
                    <a:pt x="60" y="312"/>
                  </a:lnTo>
                  <a:lnTo>
                    <a:pt x="60" y="312"/>
                  </a:lnTo>
                  <a:lnTo>
                    <a:pt x="60" y="314"/>
                  </a:lnTo>
                  <a:lnTo>
                    <a:pt x="60" y="314"/>
                  </a:lnTo>
                  <a:lnTo>
                    <a:pt x="62" y="318"/>
                  </a:lnTo>
                  <a:lnTo>
                    <a:pt x="62" y="318"/>
                  </a:lnTo>
                  <a:lnTo>
                    <a:pt x="62" y="318"/>
                  </a:lnTo>
                  <a:lnTo>
                    <a:pt x="62" y="318"/>
                  </a:lnTo>
                  <a:lnTo>
                    <a:pt x="64" y="318"/>
                  </a:lnTo>
                  <a:lnTo>
                    <a:pt x="64" y="320"/>
                  </a:lnTo>
                  <a:lnTo>
                    <a:pt x="64" y="320"/>
                  </a:lnTo>
                  <a:lnTo>
                    <a:pt x="64" y="322"/>
                  </a:lnTo>
                  <a:lnTo>
                    <a:pt x="64" y="322"/>
                  </a:lnTo>
                  <a:lnTo>
                    <a:pt x="64" y="324"/>
                  </a:lnTo>
                  <a:lnTo>
                    <a:pt x="62" y="326"/>
                  </a:lnTo>
                  <a:lnTo>
                    <a:pt x="62" y="326"/>
                  </a:lnTo>
                  <a:lnTo>
                    <a:pt x="64" y="326"/>
                  </a:lnTo>
                  <a:lnTo>
                    <a:pt x="64" y="326"/>
                  </a:lnTo>
                  <a:lnTo>
                    <a:pt x="64" y="328"/>
                  </a:lnTo>
                  <a:lnTo>
                    <a:pt x="64" y="328"/>
                  </a:lnTo>
                  <a:lnTo>
                    <a:pt x="66" y="332"/>
                  </a:lnTo>
                  <a:lnTo>
                    <a:pt x="62" y="336"/>
                  </a:lnTo>
                  <a:lnTo>
                    <a:pt x="62" y="336"/>
                  </a:lnTo>
                  <a:lnTo>
                    <a:pt x="60" y="338"/>
                  </a:lnTo>
                  <a:lnTo>
                    <a:pt x="60" y="338"/>
                  </a:lnTo>
                  <a:lnTo>
                    <a:pt x="60" y="342"/>
                  </a:lnTo>
                  <a:lnTo>
                    <a:pt x="60" y="342"/>
                  </a:lnTo>
                  <a:lnTo>
                    <a:pt x="62" y="344"/>
                  </a:lnTo>
                  <a:lnTo>
                    <a:pt x="62" y="344"/>
                  </a:lnTo>
                  <a:lnTo>
                    <a:pt x="62" y="346"/>
                  </a:lnTo>
                  <a:lnTo>
                    <a:pt x="62" y="346"/>
                  </a:lnTo>
                  <a:lnTo>
                    <a:pt x="64" y="346"/>
                  </a:lnTo>
                  <a:lnTo>
                    <a:pt x="64" y="346"/>
                  </a:lnTo>
                  <a:lnTo>
                    <a:pt x="64" y="348"/>
                  </a:lnTo>
                  <a:lnTo>
                    <a:pt x="68" y="348"/>
                  </a:lnTo>
                  <a:lnTo>
                    <a:pt x="68" y="348"/>
                  </a:lnTo>
                  <a:lnTo>
                    <a:pt x="70" y="348"/>
                  </a:lnTo>
                  <a:lnTo>
                    <a:pt x="70" y="348"/>
                  </a:lnTo>
                  <a:lnTo>
                    <a:pt x="72" y="350"/>
                  </a:lnTo>
                  <a:lnTo>
                    <a:pt x="72" y="352"/>
                  </a:lnTo>
                  <a:lnTo>
                    <a:pt x="70" y="356"/>
                  </a:lnTo>
                  <a:lnTo>
                    <a:pt x="70" y="356"/>
                  </a:lnTo>
                  <a:lnTo>
                    <a:pt x="70" y="358"/>
                  </a:lnTo>
                  <a:lnTo>
                    <a:pt x="70" y="358"/>
                  </a:lnTo>
                  <a:lnTo>
                    <a:pt x="70" y="362"/>
                  </a:lnTo>
                  <a:lnTo>
                    <a:pt x="70" y="362"/>
                  </a:lnTo>
                  <a:lnTo>
                    <a:pt x="72" y="366"/>
                  </a:lnTo>
                  <a:lnTo>
                    <a:pt x="72" y="366"/>
                  </a:lnTo>
                  <a:lnTo>
                    <a:pt x="76" y="370"/>
                  </a:lnTo>
                  <a:lnTo>
                    <a:pt x="76" y="370"/>
                  </a:lnTo>
                  <a:lnTo>
                    <a:pt x="76" y="372"/>
                  </a:lnTo>
                  <a:lnTo>
                    <a:pt x="74" y="372"/>
                  </a:lnTo>
                  <a:lnTo>
                    <a:pt x="74" y="372"/>
                  </a:lnTo>
                  <a:lnTo>
                    <a:pt x="76" y="376"/>
                  </a:lnTo>
                  <a:lnTo>
                    <a:pt x="76" y="376"/>
                  </a:lnTo>
                  <a:lnTo>
                    <a:pt x="76" y="376"/>
                  </a:lnTo>
                  <a:lnTo>
                    <a:pt x="76" y="376"/>
                  </a:lnTo>
                  <a:lnTo>
                    <a:pt x="76" y="376"/>
                  </a:lnTo>
                  <a:lnTo>
                    <a:pt x="76" y="378"/>
                  </a:lnTo>
                  <a:lnTo>
                    <a:pt x="76" y="378"/>
                  </a:lnTo>
                  <a:lnTo>
                    <a:pt x="76" y="380"/>
                  </a:lnTo>
                  <a:lnTo>
                    <a:pt x="76" y="380"/>
                  </a:lnTo>
                  <a:lnTo>
                    <a:pt x="78" y="382"/>
                  </a:lnTo>
                  <a:lnTo>
                    <a:pt x="78" y="382"/>
                  </a:lnTo>
                  <a:lnTo>
                    <a:pt x="78" y="384"/>
                  </a:lnTo>
                  <a:lnTo>
                    <a:pt x="78" y="384"/>
                  </a:lnTo>
                  <a:lnTo>
                    <a:pt x="82" y="384"/>
                  </a:lnTo>
                  <a:lnTo>
                    <a:pt x="84" y="388"/>
                  </a:lnTo>
                  <a:lnTo>
                    <a:pt x="88" y="396"/>
                  </a:lnTo>
                  <a:lnTo>
                    <a:pt x="88" y="396"/>
                  </a:lnTo>
                  <a:lnTo>
                    <a:pt x="88" y="398"/>
                  </a:lnTo>
                  <a:lnTo>
                    <a:pt x="86" y="398"/>
                  </a:lnTo>
                  <a:lnTo>
                    <a:pt x="86" y="398"/>
                  </a:lnTo>
                  <a:lnTo>
                    <a:pt x="86" y="400"/>
                  </a:lnTo>
                  <a:lnTo>
                    <a:pt x="86" y="402"/>
                  </a:lnTo>
                  <a:lnTo>
                    <a:pt x="86" y="402"/>
                  </a:lnTo>
                  <a:lnTo>
                    <a:pt x="88" y="402"/>
                  </a:lnTo>
                  <a:lnTo>
                    <a:pt x="90" y="404"/>
                  </a:lnTo>
                  <a:lnTo>
                    <a:pt x="90" y="404"/>
                  </a:lnTo>
                  <a:lnTo>
                    <a:pt x="92" y="406"/>
                  </a:lnTo>
                  <a:lnTo>
                    <a:pt x="92" y="408"/>
                  </a:lnTo>
                  <a:lnTo>
                    <a:pt x="92" y="408"/>
                  </a:lnTo>
                  <a:lnTo>
                    <a:pt x="92" y="410"/>
                  </a:lnTo>
                  <a:lnTo>
                    <a:pt x="92" y="410"/>
                  </a:lnTo>
                  <a:lnTo>
                    <a:pt x="92" y="412"/>
                  </a:lnTo>
                  <a:lnTo>
                    <a:pt x="92" y="412"/>
                  </a:lnTo>
                  <a:lnTo>
                    <a:pt x="94" y="416"/>
                  </a:lnTo>
                  <a:lnTo>
                    <a:pt x="94" y="416"/>
                  </a:lnTo>
                  <a:lnTo>
                    <a:pt x="96" y="420"/>
                  </a:lnTo>
                  <a:lnTo>
                    <a:pt x="96" y="422"/>
                  </a:lnTo>
                  <a:lnTo>
                    <a:pt x="98" y="422"/>
                  </a:lnTo>
                  <a:lnTo>
                    <a:pt x="98" y="422"/>
                  </a:lnTo>
                  <a:lnTo>
                    <a:pt x="98" y="422"/>
                  </a:lnTo>
                  <a:lnTo>
                    <a:pt x="98" y="422"/>
                  </a:lnTo>
                  <a:lnTo>
                    <a:pt x="98" y="426"/>
                  </a:lnTo>
                  <a:lnTo>
                    <a:pt x="98" y="426"/>
                  </a:lnTo>
                  <a:lnTo>
                    <a:pt x="98" y="426"/>
                  </a:lnTo>
                  <a:lnTo>
                    <a:pt x="98" y="426"/>
                  </a:lnTo>
                  <a:lnTo>
                    <a:pt x="98" y="430"/>
                  </a:lnTo>
                  <a:lnTo>
                    <a:pt x="98" y="430"/>
                  </a:lnTo>
                  <a:lnTo>
                    <a:pt x="100" y="430"/>
                  </a:lnTo>
                  <a:lnTo>
                    <a:pt x="100" y="430"/>
                  </a:lnTo>
                  <a:lnTo>
                    <a:pt x="100" y="432"/>
                  </a:lnTo>
                  <a:lnTo>
                    <a:pt x="100" y="432"/>
                  </a:lnTo>
                  <a:lnTo>
                    <a:pt x="100" y="436"/>
                  </a:lnTo>
                  <a:lnTo>
                    <a:pt x="100" y="436"/>
                  </a:lnTo>
                  <a:lnTo>
                    <a:pt x="102" y="436"/>
                  </a:lnTo>
                  <a:lnTo>
                    <a:pt x="102" y="436"/>
                  </a:lnTo>
                  <a:lnTo>
                    <a:pt x="102" y="438"/>
                  </a:lnTo>
                  <a:lnTo>
                    <a:pt x="104" y="438"/>
                  </a:lnTo>
                  <a:lnTo>
                    <a:pt x="104" y="442"/>
                  </a:lnTo>
                  <a:lnTo>
                    <a:pt x="104" y="442"/>
                  </a:lnTo>
                  <a:lnTo>
                    <a:pt x="106" y="442"/>
                  </a:lnTo>
                  <a:lnTo>
                    <a:pt x="106" y="442"/>
                  </a:lnTo>
                  <a:lnTo>
                    <a:pt x="108" y="444"/>
                  </a:lnTo>
                  <a:lnTo>
                    <a:pt x="108" y="444"/>
                  </a:lnTo>
                  <a:lnTo>
                    <a:pt x="110" y="444"/>
                  </a:lnTo>
                  <a:lnTo>
                    <a:pt x="110" y="444"/>
                  </a:lnTo>
                  <a:lnTo>
                    <a:pt x="110" y="448"/>
                  </a:lnTo>
                  <a:lnTo>
                    <a:pt x="110" y="448"/>
                  </a:lnTo>
                  <a:lnTo>
                    <a:pt x="112" y="452"/>
                  </a:lnTo>
                  <a:lnTo>
                    <a:pt x="116" y="458"/>
                  </a:lnTo>
                  <a:lnTo>
                    <a:pt x="116" y="458"/>
                  </a:lnTo>
                  <a:lnTo>
                    <a:pt x="118" y="460"/>
                  </a:lnTo>
                  <a:lnTo>
                    <a:pt x="118" y="460"/>
                  </a:lnTo>
                  <a:lnTo>
                    <a:pt x="118" y="464"/>
                  </a:lnTo>
                  <a:lnTo>
                    <a:pt x="118" y="464"/>
                  </a:lnTo>
                  <a:lnTo>
                    <a:pt x="120" y="464"/>
                  </a:lnTo>
                  <a:lnTo>
                    <a:pt x="120" y="464"/>
                  </a:lnTo>
                  <a:lnTo>
                    <a:pt x="122" y="464"/>
                  </a:lnTo>
                  <a:lnTo>
                    <a:pt x="124" y="466"/>
                  </a:lnTo>
                  <a:lnTo>
                    <a:pt x="128" y="472"/>
                  </a:lnTo>
                  <a:lnTo>
                    <a:pt x="128" y="472"/>
                  </a:lnTo>
                  <a:lnTo>
                    <a:pt x="130" y="474"/>
                  </a:lnTo>
                  <a:lnTo>
                    <a:pt x="130" y="474"/>
                  </a:lnTo>
                  <a:lnTo>
                    <a:pt x="130" y="478"/>
                  </a:lnTo>
                  <a:lnTo>
                    <a:pt x="130" y="478"/>
                  </a:lnTo>
                  <a:lnTo>
                    <a:pt x="132" y="478"/>
                  </a:lnTo>
                  <a:lnTo>
                    <a:pt x="132" y="478"/>
                  </a:lnTo>
                  <a:lnTo>
                    <a:pt x="134" y="480"/>
                  </a:lnTo>
                  <a:lnTo>
                    <a:pt x="134" y="484"/>
                  </a:lnTo>
                  <a:lnTo>
                    <a:pt x="134" y="484"/>
                  </a:lnTo>
                  <a:lnTo>
                    <a:pt x="136" y="488"/>
                  </a:lnTo>
                  <a:lnTo>
                    <a:pt x="136" y="488"/>
                  </a:lnTo>
                  <a:lnTo>
                    <a:pt x="138" y="488"/>
                  </a:lnTo>
                  <a:lnTo>
                    <a:pt x="138" y="488"/>
                  </a:lnTo>
                  <a:lnTo>
                    <a:pt x="138" y="488"/>
                  </a:lnTo>
                  <a:lnTo>
                    <a:pt x="138" y="490"/>
                  </a:lnTo>
                  <a:lnTo>
                    <a:pt x="138" y="490"/>
                  </a:lnTo>
                  <a:lnTo>
                    <a:pt x="138" y="492"/>
                  </a:lnTo>
                  <a:lnTo>
                    <a:pt x="138" y="492"/>
                  </a:lnTo>
                  <a:lnTo>
                    <a:pt x="138" y="494"/>
                  </a:lnTo>
                  <a:lnTo>
                    <a:pt x="138" y="494"/>
                  </a:lnTo>
                  <a:lnTo>
                    <a:pt x="140" y="498"/>
                  </a:lnTo>
                  <a:lnTo>
                    <a:pt x="140" y="498"/>
                  </a:lnTo>
                  <a:lnTo>
                    <a:pt x="142" y="500"/>
                  </a:lnTo>
                  <a:lnTo>
                    <a:pt x="142" y="500"/>
                  </a:lnTo>
                  <a:lnTo>
                    <a:pt x="144" y="500"/>
                  </a:lnTo>
                  <a:lnTo>
                    <a:pt x="144" y="502"/>
                  </a:lnTo>
                  <a:lnTo>
                    <a:pt x="144" y="502"/>
                  </a:lnTo>
                  <a:lnTo>
                    <a:pt x="146" y="506"/>
                  </a:lnTo>
                  <a:lnTo>
                    <a:pt x="146" y="506"/>
                  </a:lnTo>
                  <a:lnTo>
                    <a:pt x="148" y="506"/>
                  </a:lnTo>
                  <a:lnTo>
                    <a:pt x="148" y="506"/>
                  </a:lnTo>
                  <a:lnTo>
                    <a:pt x="150" y="508"/>
                  </a:lnTo>
                  <a:lnTo>
                    <a:pt x="150" y="508"/>
                  </a:lnTo>
                  <a:lnTo>
                    <a:pt x="150" y="510"/>
                  </a:lnTo>
                  <a:lnTo>
                    <a:pt x="150" y="510"/>
                  </a:lnTo>
                  <a:lnTo>
                    <a:pt x="150" y="512"/>
                  </a:lnTo>
                  <a:lnTo>
                    <a:pt x="150" y="512"/>
                  </a:lnTo>
                  <a:lnTo>
                    <a:pt x="148" y="514"/>
                  </a:lnTo>
                  <a:lnTo>
                    <a:pt x="148" y="514"/>
                  </a:lnTo>
                  <a:lnTo>
                    <a:pt x="150" y="516"/>
                  </a:lnTo>
                  <a:lnTo>
                    <a:pt x="150" y="516"/>
                  </a:lnTo>
                  <a:lnTo>
                    <a:pt x="150" y="516"/>
                  </a:lnTo>
                  <a:lnTo>
                    <a:pt x="150" y="516"/>
                  </a:lnTo>
                  <a:lnTo>
                    <a:pt x="154" y="518"/>
                  </a:lnTo>
                  <a:lnTo>
                    <a:pt x="156" y="522"/>
                  </a:lnTo>
                  <a:lnTo>
                    <a:pt x="156" y="522"/>
                  </a:lnTo>
                  <a:lnTo>
                    <a:pt x="156" y="522"/>
                  </a:lnTo>
                  <a:lnTo>
                    <a:pt x="156" y="522"/>
                  </a:lnTo>
                  <a:lnTo>
                    <a:pt x="158" y="524"/>
                  </a:lnTo>
                  <a:lnTo>
                    <a:pt x="158" y="526"/>
                  </a:lnTo>
                  <a:lnTo>
                    <a:pt x="158" y="526"/>
                  </a:lnTo>
                  <a:lnTo>
                    <a:pt x="158" y="526"/>
                  </a:lnTo>
                  <a:lnTo>
                    <a:pt x="158" y="526"/>
                  </a:lnTo>
                  <a:lnTo>
                    <a:pt x="164" y="528"/>
                  </a:lnTo>
                  <a:lnTo>
                    <a:pt x="166" y="532"/>
                  </a:lnTo>
                  <a:lnTo>
                    <a:pt x="168" y="536"/>
                  </a:lnTo>
                  <a:lnTo>
                    <a:pt x="168" y="538"/>
                  </a:lnTo>
                  <a:lnTo>
                    <a:pt x="168" y="538"/>
                  </a:lnTo>
                  <a:lnTo>
                    <a:pt x="172" y="542"/>
                  </a:lnTo>
                  <a:lnTo>
                    <a:pt x="172" y="542"/>
                  </a:lnTo>
                  <a:lnTo>
                    <a:pt x="174" y="542"/>
                  </a:lnTo>
                  <a:lnTo>
                    <a:pt x="176" y="544"/>
                  </a:lnTo>
                  <a:lnTo>
                    <a:pt x="176" y="544"/>
                  </a:lnTo>
                  <a:lnTo>
                    <a:pt x="176" y="544"/>
                  </a:lnTo>
                  <a:lnTo>
                    <a:pt x="176" y="544"/>
                  </a:lnTo>
                  <a:lnTo>
                    <a:pt x="182" y="546"/>
                  </a:lnTo>
                  <a:lnTo>
                    <a:pt x="182" y="546"/>
                  </a:lnTo>
                  <a:lnTo>
                    <a:pt x="184" y="548"/>
                  </a:lnTo>
                  <a:lnTo>
                    <a:pt x="184" y="548"/>
                  </a:lnTo>
                  <a:lnTo>
                    <a:pt x="184" y="548"/>
                  </a:lnTo>
                  <a:lnTo>
                    <a:pt x="184" y="550"/>
                  </a:lnTo>
                  <a:lnTo>
                    <a:pt x="184" y="550"/>
                  </a:lnTo>
                  <a:lnTo>
                    <a:pt x="186" y="550"/>
                  </a:lnTo>
                  <a:lnTo>
                    <a:pt x="184" y="552"/>
                  </a:lnTo>
                  <a:lnTo>
                    <a:pt x="184" y="552"/>
                  </a:lnTo>
                  <a:lnTo>
                    <a:pt x="186" y="554"/>
                  </a:lnTo>
                  <a:lnTo>
                    <a:pt x="186" y="554"/>
                  </a:lnTo>
                  <a:lnTo>
                    <a:pt x="188" y="556"/>
                  </a:lnTo>
                  <a:lnTo>
                    <a:pt x="188" y="556"/>
                  </a:lnTo>
                  <a:lnTo>
                    <a:pt x="188" y="556"/>
                  </a:lnTo>
                  <a:lnTo>
                    <a:pt x="190" y="558"/>
                  </a:lnTo>
                  <a:lnTo>
                    <a:pt x="190" y="558"/>
                  </a:lnTo>
                  <a:lnTo>
                    <a:pt x="192" y="558"/>
                  </a:lnTo>
                  <a:lnTo>
                    <a:pt x="192" y="558"/>
                  </a:lnTo>
                  <a:lnTo>
                    <a:pt x="194" y="560"/>
                  </a:lnTo>
                  <a:lnTo>
                    <a:pt x="194" y="560"/>
                  </a:lnTo>
                  <a:lnTo>
                    <a:pt x="196" y="562"/>
                  </a:lnTo>
                  <a:lnTo>
                    <a:pt x="196" y="562"/>
                  </a:lnTo>
                  <a:lnTo>
                    <a:pt x="198" y="562"/>
                  </a:lnTo>
                  <a:lnTo>
                    <a:pt x="200" y="564"/>
                  </a:lnTo>
                  <a:lnTo>
                    <a:pt x="202" y="566"/>
                  </a:lnTo>
                  <a:lnTo>
                    <a:pt x="200" y="566"/>
                  </a:lnTo>
                  <a:lnTo>
                    <a:pt x="200" y="566"/>
                  </a:lnTo>
                  <a:lnTo>
                    <a:pt x="206" y="570"/>
                  </a:lnTo>
                  <a:lnTo>
                    <a:pt x="206" y="570"/>
                  </a:lnTo>
                  <a:lnTo>
                    <a:pt x="208" y="570"/>
                  </a:lnTo>
                  <a:lnTo>
                    <a:pt x="208" y="570"/>
                  </a:lnTo>
                  <a:lnTo>
                    <a:pt x="212" y="572"/>
                  </a:lnTo>
                  <a:lnTo>
                    <a:pt x="214" y="576"/>
                  </a:lnTo>
                  <a:lnTo>
                    <a:pt x="216" y="580"/>
                  </a:lnTo>
                  <a:lnTo>
                    <a:pt x="220" y="584"/>
                  </a:lnTo>
                  <a:lnTo>
                    <a:pt x="220" y="584"/>
                  </a:lnTo>
                  <a:lnTo>
                    <a:pt x="222" y="584"/>
                  </a:lnTo>
                  <a:lnTo>
                    <a:pt x="222" y="584"/>
                  </a:lnTo>
                  <a:lnTo>
                    <a:pt x="222" y="584"/>
                  </a:lnTo>
                  <a:lnTo>
                    <a:pt x="224" y="586"/>
                  </a:lnTo>
                  <a:lnTo>
                    <a:pt x="224" y="586"/>
                  </a:lnTo>
                  <a:lnTo>
                    <a:pt x="226" y="586"/>
                  </a:lnTo>
                  <a:lnTo>
                    <a:pt x="226" y="586"/>
                  </a:lnTo>
                  <a:lnTo>
                    <a:pt x="226" y="588"/>
                  </a:lnTo>
                  <a:lnTo>
                    <a:pt x="226" y="588"/>
                  </a:lnTo>
                  <a:lnTo>
                    <a:pt x="228" y="588"/>
                  </a:lnTo>
                  <a:lnTo>
                    <a:pt x="228" y="588"/>
                  </a:lnTo>
                  <a:lnTo>
                    <a:pt x="230" y="588"/>
                  </a:lnTo>
                  <a:lnTo>
                    <a:pt x="232" y="588"/>
                  </a:lnTo>
                  <a:lnTo>
                    <a:pt x="230" y="588"/>
                  </a:lnTo>
                  <a:lnTo>
                    <a:pt x="230" y="588"/>
                  </a:lnTo>
                  <a:lnTo>
                    <a:pt x="234" y="592"/>
                  </a:lnTo>
                  <a:lnTo>
                    <a:pt x="234" y="592"/>
                  </a:lnTo>
                  <a:lnTo>
                    <a:pt x="236" y="592"/>
                  </a:lnTo>
                  <a:lnTo>
                    <a:pt x="236" y="592"/>
                  </a:lnTo>
                  <a:lnTo>
                    <a:pt x="238" y="596"/>
                  </a:lnTo>
                  <a:lnTo>
                    <a:pt x="238" y="596"/>
                  </a:lnTo>
                  <a:lnTo>
                    <a:pt x="242" y="596"/>
                  </a:lnTo>
                  <a:lnTo>
                    <a:pt x="244" y="598"/>
                  </a:lnTo>
                  <a:lnTo>
                    <a:pt x="244" y="598"/>
                  </a:lnTo>
                  <a:lnTo>
                    <a:pt x="246" y="598"/>
                  </a:lnTo>
                  <a:lnTo>
                    <a:pt x="248" y="600"/>
                  </a:lnTo>
                  <a:lnTo>
                    <a:pt x="248" y="600"/>
                  </a:lnTo>
                  <a:lnTo>
                    <a:pt x="250" y="600"/>
                  </a:lnTo>
                  <a:lnTo>
                    <a:pt x="250" y="600"/>
                  </a:lnTo>
                  <a:lnTo>
                    <a:pt x="252" y="600"/>
                  </a:lnTo>
                  <a:lnTo>
                    <a:pt x="252" y="600"/>
                  </a:lnTo>
                  <a:lnTo>
                    <a:pt x="254" y="600"/>
                  </a:lnTo>
                  <a:lnTo>
                    <a:pt x="254" y="600"/>
                  </a:lnTo>
                  <a:lnTo>
                    <a:pt x="256" y="600"/>
                  </a:lnTo>
                  <a:lnTo>
                    <a:pt x="256" y="600"/>
                  </a:lnTo>
                  <a:lnTo>
                    <a:pt x="258" y="600"/>
                  </a:lnTo>
                  <a:lnTo>
                    <a:pt x="258" y="600"/>
                  </a:lnTo>
                  <a:lnTo>
                    <a:pt x="260" y="602"/>
                  </a:lnTo>
                  <a:lnTo>
                    <a:pt x="260" y="602"/>
                  </a:lnTo>
                  <a:lnTo>
                    <a:pt x="262" y="604"/>
                  </a:lnTo>
                  <a:lnTo>
                    <a:pt x="262" y="604"/>
                  </a:lnTo>
                  <a:lnTo>
                    <a:pt x="264" y="604"/>
                  </a:lnTo>
                  <a:lnTo>
                    <a:pt x="264" y="604"/>
                  </a:lnTo>
                  <a:lnTo>
                    <a:pt x="266" y="604"/>
                  </a:lnTo>
                  <a:lnTo>
                    <a:pt x="266" y="604"/>
                  </a:lnTo>
                  <a:lnTo>
                    <a:pt x="268" y="604"/>
                  </a:lnTo>
                  <a:lnTo>
                    <a:pt x="268" y="604"/>
                  </a:lnTo>
                  <a:lnTo>
                    <a:pt x="268" y="604"/>
                  </a:lnTo>
                  <a:lnTo>
                    <a:pt x="268" y="604"/>
                  </a:lnTo>
                  <a:lnTo>
                    <a:pt x="268" y="604"/>
                  </a:lnTo>
                  <a:lnTo>
                    <a:pt x="270" y="606"/>
                  </a:lnTo>
                  <a:lnTo>
                    <a:pt x="270" y="606"/>
                  </a:lnTo>
                  <a:lnTo>
                    <a:pt x="270" y="606"/>
                  </a:lnTo>
                  <a:lnTo>
                    <a:pt x="272" y="606"/>
                  </a:lnTo>
                  <a:lnTo>
                    <a:pt x="272" y="606"/>
                  </a:lnTo>
                  <a:lnTo>
                    <a:pt x="280" y="604"/>
                  </a:lnTo>
                  <a:lnTo>
                    <a:pt x="280" y="604"/>
                  </a:lnTo>
                  <a:lnTo>
                    <a:pt x="282" y="604"/>
                  </a:lnTo>
                  <a:lnTo>
                    <a:pt x="282" y="604"/>
                  </a:lnTo>
                  <a:lnTo>
                    <a:pt x="282" y="604"/>
                  </a:lnTo>
                  <a:lnTo>
                    <a:pt x="284" y="604"/>
                  </a:lnTo>
                  <a:lnTo>
                    <a:pt x="284" y="604"/>
                  </a:lnTo>
                  <a:lnTo>
                    <a:pt x="286" y="604"/>
                  </a:lnTo>
                  <a:lnTo>
                    <a:pt x="286" y="604"/>
                  </a:lnTo>
                  <a:lnTo>
                    <a:pt x="288" y="604"/>
                  </a:lnTo>
                  <a:lnTo>
                    <a:pt x="288" y="604"/>
                  </a:lnTo>
                  <a:lnTo>
                    <a:pt x="296" y="604"/>
                  </a:lnTo>
                  <a:lnTo>
                    <a:pt x="296" y="604"/>
                  </a:lnTo>
                  <a:lnTo>
                    <a:pt x="296" y="604"/>
                  </a:lnTo>
                  <a:lnTo>
                    <a:pt x="296" y="604"/>
                  </a:lnTo>
                  <a:lnTo>
                    <a:pt x="298" y="600"/>
                  </a:lnTo>
                  <a:lnTo>
                    <a:pt x="298" y="600"/>
                  </a:lnTo>
                  <a:lnTo>
                    <a:pt x="300" y="600"/>
                  </a:lnTo>
                  <a:lnTo>
                    <a:pt x="302" y="600"/>
                  </a:lnTo>
                  <a:lnTo>
                    <a:pt x="302" y="600"/>
                  </a:lnTo>
                  <a:lnTo>
                    <a:pt x="302" y="602"/>
                  </a:lnTo>
                  <a:lnTo>
                    <a:pt x="302" y="602"/>
                  </a:lnTo>
                  <a:lnTo>
                    <a:pt x="304" y="602"/>
                  </a:lnTo>
                  <a:lnTo>
                    <a:pt x="304" y="602"/>
                  </a:lnTo>
                  <a:lnTo>
                    <a:pt x="306" y="602"/>
                  </a:lnTo>
                  <a:lnTo>
                    <a:pt x="306" y="600"/>
                  </a:lnTo>
                  <a:lnTo>
                    <a:pt x="306" y="600"/>
                  </a:lnTo>
                  <a:lnTo>
                    <a:pt x="308" y="600"/>
                  </a:lnTo>
                  <a:lnTo>
                    <a:pt x="310" y="600"/>
                  </a:lnTo>
                  <a:lnTo>
                    <a:pt x="310" y="600"/>
                  </a:lnTo>
                  <a:lnTo>
                    <a:pt x="312" y="600"/>
                  </a:lnTo>
                  <a:lnTo>
                    <a:pt x="312" y="600"/>
                  </a:lnTo>
                  <a:lnTo>
                    <a:pt x="316" y="600"/>
                  </a:lnTo>
                  <a:lnTo>
                    <a:pt x="316" y="600"/>
                  </a:lnTo>
                  <a:lnTo>
                    <a:pt x="318" y="600"/>
                  </a:lnTo>
                  <a:lnTo>
                    <a:pt x="318" y="600"/>
                  </a:lnTo>
                  <a:lnTo>
                    <a:pt x="320" y="598"/>
                  </a:lnTo>
                  <a:lnTo>
                    <a:pt x="320" y="598"/>
                  </a:lnTo>
                  <a:lnTo>
                    <a:pt x="322" y="596"/>
                  </a:lnTo>
                  <a:lnTo>
                    <a:pt x="326" y="598"/>
                  </a:lnTo>
                  <a:lnTo>
                    <a:pt x="330" y="598"/>
                  </a:lnTo>
                  <a:lnTo>
                    <a:pt x="330" y="598"/>
                  </a:lnTo>
                  <a:lnTo>
                    <a:pt x="334" y="596"/>
                  </a:lnTo>
                  <a:lnTo>
                    <a:pt x="334" y="596"/>
                  </a:lnTo>
                  <a:lnTo>
                    <a:pt x="336" y="594"/>
                  </a:lnTo>
                  <a:lnTo>
                    <a:pt x="336" y="594"/>
                  </a:lnTo>
                  <a:lnTo>
                    <a:pt x="338" y="594"/>
                  </a:lnTo>
                  <a:lnTo>
                    <a:pt x="338" y="594"/>
                  </a:lnTo>
                  <a:lnTo>
                    <a:pt x="342" y="592"/>
                  </a:lnTo>
                  <a:lnTo>
                    <a:pt x="342" y="592"/>
                  </a:lnTo>
                  <a:lnTo>
                    <a:pt x="342" y="592"/>
                  </a:lnTo>
                  <a:lnTo>
                    <a:pt x="342" y="592"/>
                  </a:lnTo>
                  <a:lnTo>
                    <a:pt x="344" y="590"/>
                  </a:lnTo>
                  <a:lnTo>
                    <a:pt x="346" y="590"/>
                  </a:lnTo>
                  <a:lnTo>
                    <a:pt x="346" y="592"/>
                  </a:lnTo>
                  <a:lnTo>
                    <a:pt x="346" y="592"/>
                  </a:lnTo>
                  <a:lnTo>
                    <a:pt x="348" y="594"/>
                  </a:lnTo>
                  <a:lnTo>
                    <a:pt x="350" y="592"/>
                  </a:lnTo>
                  <a:lnTo>
                    <a:pt x="350" y="592"/>
                  </a:lnTo>
                  <a:lnTo>
                    <a:pt x="350" y="592"/>
                  </a:lnTo>
                  <a:lnTo>
                    <a:pt x="350" y="592"/>
                  </a:lnTo>
                  <a:lnTo>
                    <a:pt x="352" y="590"/>
                  </a:lnTo>
                  <a:lnTo>
                    <a:pt x="352" y="592"/>
                  </a:lnTo>
                  <a:lnTo>
                    <a:pt x="352" y="592"/>
                  </a:lnTo>
                  <a:lnTo>
                    <a:pt x="356" y="590"/>
                  </a:lnTo>
                  <a:lnTo>
                    <a:pt x="356" y="590"/>
                  </a:lnTo>
                  <a:lnTo>
                    <a:pt x="362" y="588"/>
                  </a:lnTo>
                  <a:lnTo>
                    <a:pt x="362" y="588"/>
                  </a:lnTo>
                  <a:lnTo>
                    <a:pt x="364" y="586"/>
                  </a:lnTo>
                  <a:lnTo>
                    <a:pt x="364" y="586"/>
                  </a:lnTo>
                  <a:lnTo>
                    <a:pt x="366" y="584"/>
                  </a:lnTo>
                  <a:lnTo>
                    <a:pt x="366" y="584"/>
                  </a:lnTo>
                  <a:lnTo>
                    <a:pt x="370" y="582"/>
                  </a:lnTo>
                  <a:lnTo>
                    <a:pt x="370" y="582"/>
                  </a:lnTo>
                  <a:lnTo>
                    <a:pt x="372" y="582"/>
                  </a:lnTo>
                  <a:lnTo>
                    <a:pt x="372" y="582"/>
                  </a:lnTo>
                  <a:lnTo>
                    <a:pt x="374" y="582"/>
                  </a:lnTo>
                  <a:lnTo>
                    <a:pt x="374" y="582"/>
                  </a:lnTo>
                  <a:lnTo>
                    <a:pt x="378" y="582"/>
                  </a:lnTo>
                  <a:lnTo>
                    <a:pt x="378" y="582"/>
                  </a:lnTo>
                  <a:lnTo>
                    <a:pt x="378" y="580"/>
                  </a:lnTo>
                  <a:lnTo>
                    <a:pt x="378" y="580"/>
                  </a:lnTo>
                  <a:lnTo>
                    <a:pt x="380" y="578"/>
                  </a:lnTo>
                  <a:lnTo>
                    <a:pt x="380" y="578"/>
                  </a:lnTo>
                  <a:lnTo>
                    <a:pt x="382" y="578"/>
                  </a:lnTo>
                  <a:lnTo>
                    <a:pt x="382" y="578"/>
                  </a:lnTo>
                  <a:lnTo>
                    <a:pt x="382" y="578"/>
                  </a:lnTo>
                  <a:lnTo>
                    <a:pt x="382" y="580"/>
                  </a:lnTo>
                  <a:lnTo>
                    <a:pt x="382" y="580"/>
                  </a:lnTo>
                  <a:lnTo>
                    <a:pt x="384" y="582"/>
                  </a:lnTo>
                  <a:lnTo>
                    <a:pt x="388" y="582"/>
                  </a:lnTo>
                  <a:lnTo>
                    <a:pt x="388" y="582"/>
                  </a:lnTo>
                  <a:lnTo>
                    <a:pt x="388" y="580"/>
                  </a:lnTo>
                  <a:lnTo>
                    <a:pt x="388" y="580"/>
                  </a:lnTo>
                  <a:lnTo>
                    <a:pt x="388" y="580"/>
                  </a:lnTo>
                  <a:lnTo>
                    <a:pt x="390" y="580"/>
                  </a:lnTo>
                  <a:lnTo>
                    <a:pt x="390" y="580"/>
                  </a:lnTo>
                  <a:lnTo>
                    <a:pt x="392" y="578"/>
                  </a:lnTo>
                  <a:lnTo>
                    <a:pt x="392" y="578"/>
                  </a:lnTo>
                  <a:lnTo>
                    <a:pt x="392" y="576"/>
                  </a:lnTo>
                  <a:lnTo>
                    <a:pt x="392" y="576"/>
                  </a:lnTo>
                  <a:lnTo>
                    <a:pt x="392" y="574"/>
                  </a:lnTo>
                  <a:lnTo>
                    <a:pt x="392" y="574"/>
                  </a:lnTo>
                  <a:lnTo>
                    <a:pt x="390" y="572"/>
                  </a:lnTo>
                  <a:lnTo>
                    <a:pt x="390" y="572"/>
                  </a:lnTo>
                  <a:lnTo>
                    <a:pt x="390" y="572"/>
                  </a:lnTo>
                  <a:lnTo>
                    <a:pt x="390" y="572"/>
                  </a:lnTo>
                  <a:lnTo>
                    <a:pt x="386" y="570"/>
                  </a:lnTo>
                  <a:lnTo>
                    <a:pt x="386" y="570"/>
                  </a:lnTo>
                  <a:lnTo>
                    <a:pt x="386" y="568"/>
                  </a:lnTo>
                  <a:lnTo>
                    <a:pt x="386" y="568"/>
                  </a:lnTo>
                  <a:lnTo>
                    <a:pt x="388" y="566"/>
                  </a:lnTo>
                  <a:lnTo>
                    <a:pt x="390" y="566"/>
                  </a:lnTo>
                  <a:lnTo>
                    <a:pt x="392" y="566"/>
                  </a:lnTo>
                  <a:lnTo>
                    <a:pt x="392" y="566"/>
                  </a:lnTo>
                  <a:lnTo>
                    <a:pt x="392" y="566"/>
                  </a:lnTo>
                  <a:lnTo>
                    <a:pt x="394" y="564"/>
                  </a:lnTo>
                  <a:lnTo>
                    <a:pt x="394" y="562"/>
                  </a:lnTo>
                  <a:lnTo>
                    <a:pt x="394" y="562"/>
                  </a:lnTo>
                  <a:lnTo>
                    <a:pt x="396" y="562"/>
                  </a:lnTo>
                  <a:lnTo>
                    <a:pt x="396" y="562"/>
                  </a:lnTo>
                  <a:lnTo>
                    <a:pt x="396" y="564"/>
                  </a:lnTo>
                  <a:lnTo>
                    <a:pt x="398" y="564"/>
                  </a:lnTo>
                  <a:lnTo>
                    <a:pt x="398" y="564"/>
                  </a:lnTo>
                  <a:lnTo>
                    <a:pt x="402" y="564"/>
                  </a:lnTo>
                  <a:lnTo>
                    <a:pt x="402" y="564"/>
                  </a:lnTo>
                  <a:lnTo>
                    <a:pt x="406" y="564"/>
                  </a:lnTo>
                  <a:lnTo>
                    <a:pt x="406" y="564"/>
                  </a:lnTo>
                  <a:lnTo>
                    <a:pt x="408" y="564"/>
                  </a:lnTo>
                  <a:lnTo>
                    <a:pt x="408" y="564"/>
                  </a:lnTo>
                  <a:lnTo>
                    <a:pt x="410" y="566"/>
                  </a:lnTo>
                  <a:lnTo>
                    <a:pt x="412" y="566"/>
                  </a:lnTo>
                  <a:lnTo>
                    <a:pt x="414" y="566"/>
                  </a:lnTo>
                  <a:lnTo>
                    <a:pt x="414" y="566"/>
                  </a:lnTo>
                  <a:lnTo>
                    <a:pt x="414" y="564"/>
                  </a:lnTo>
                  <a:lnTo>
                    <a:pt x="414" y="564"/>
                  </a:lnTo>
                  <a:lnTo>
                    <a:pt x="414" y="562"/>
                  </a:lnTo>
                  <a:lnTo>
                    <a:pt x="414" y="562"/>
                  </a:lnTo>
                  <a:lnTo>
                    <a:pt x="412" y="562"/>
                  </a:lnTo>
                  <a:lnTo>
                    <a:pt x="412" y="562"/>
                  </a:lnTo>
                  <a:lnTo>
                    <a:pt x="412" y="560"/>
                  </a:lnTo>
                  <a:lnTo>
                    <a:pt x="412" y="560"/>
                  </a:lnTo>
                  <a:lnTo>
                    <a:pt x="408" y="558"/>
                  </a:lnTo>
                  <a:lnTo>
                    <a:pt x="408" y="558"/>
                  </a:lnTo>
                  <a:lnTo>
                    <a:pt x="404" y="558"/>
                  </a:lnTo>
                  <a:lnTo>
                    <a:pt x="404" y="558"/>
                  </a:lnTo>
                  <a:lnTo>
                    <a:pt x="404" y="558"/>
                  </a:lnTo>
                  <a:lnTo>
                    <a:pt x="404" y="558"/>
                  </a:lnTo>
                  <a:lnTo>
                    <a:pt x="400" y="558"/>
                  </a:lnTo>
                  <a:lnTo>
                    <a:pt x="400" y="558"/>
                  </a:lnTo>
                  <a:lnTo>
                    <a:pt x="400" y="556"/>
                  </a:lnTo>
                  <a:lnTo>
                    <a:pt x="400" y="556"/>
                  </a:lnTo>
                  <a:lnTo>
                    <a:pt x="400" y="556"/>
                  </a:lnTo>
                  <a:lnTo>
                    <a:pt x="396" y="556"/>
                  </a:lnTo>
                  <a:lnTo>
                    <a:pt x="396" y="556"/>
                  </a:lnTo>
                  <a:lnTo>
                    <a:pt x="394" y="554"/>
                  </a:lnTo>
                  <a:lnTo>
                    <a:pt x="394" y="554"/>
                  </a:lnTo>
                  <a:lnTo>
                    <a:pt x="390" y="552"/>
                  </a:lnTo>
                  <a:lnTo>
                    <a:pt x="384" y="552"/>
                  </a:lnTo>
                  <a:lnTo>
                    <a:pt x="384" y="552"/>
                  </a:lnTo>
                  <a:lnTo>
                    <a:pt x="384" y="550"/>
                  </a:lnTo>
                  <a:lnTo>
                    <a:pt x="384" y="550"/>
                  </a:lnTo>
                  <a:lnTo>
                    <a:pt x="378" y="550"/>
                  </a:lnTo>
                  <a:lnTo>
                    <a:pt x="378" y="550"/>
                  </a:lnTo>
                  <a:lnTo>
                    <a:pt x="376" y="548"/>
                  </a:lnTo>
                  <a:lnTo>
                    <a:pt x="374" y="546"/>
                  </a:lnTo>
                  <a:lnTo>
                    <a:pt x="374" y="546"/>
                  </a:lnTo>
                  <a:lnTo>
                    <a:pt x="370" y="546"/>
                  </a:lnTo>
                  <a:lnTo>
                    <a:pt x="370" y="546"/>
                  </a:lnTo>
                  <a:lnTo>
                    <a:pt x="368" y="546"/>
                  </a:lnTo>
                  <a:lnTo>
                    <a:pt x="368" y="546"/>
                  </a:lnTo>
                  <a:lnTo>
                    <a:pt x="366" y="546"/>
                  </a:lnTo>
                  <a:lnTo>
                    <a:pt x="366" y="546"/>
                  </a:lnTo>
                  <a:lnTo>
                    <a:pt x="364" y="548"/>
                  </a:lnTo>
                  <a:lnTo>
                    <a:pt x="364" y="546"/>
                  </a:lnTo>
                  <a:lnTo>
                    <a:pt x="364" y="546"/>
                  </a:lnTo>
                  <a:lnTo>
                    <a:pt x="360" y="546"/>
                  </a:lnTo>
                  <a:lnTo>
                    <a:pt x="360" y="546"/>
                  </a:lnTo>
                  <a:lnTo>
                    <a:pt x="360" y="544"/>
                  </a:lnTo>
                  <a:lnTo>
                    <a:pt x="360" y="544"/>
                  </a:lnTo>
                  <a:lnTo>
                    <a:pt x="358" y="544"/>
                  </a:lnTo>
                  <a:lnTo>
                    <a:pt x="358" y="544"/>
                  </a:lnTo>
                  <a:lnTo>
                    <a:pt x="358" y="542"/>
                  </a:lnTo>
                  <a:lnTo>
                    <a:pt x="358" y="542"/>
                  </a:lnTo>
                  <a:lnTo>
                    <a:pt x="354" y="542"/>
                  </a:lnTo>
                  <a:lnTo>
                    <a:pt x="354" y="542"/>
                  </a:lnTo>
                  <a:lnTo>
                    <a:pt x="352" y="542"/>
                  </a:lnTo>
                  <a:lnTo>
                    <a:pt x="352" y="542"/>
                  </a:lnTo>
                  <a:lnTo>
                    <a:pt x="352" y="540"/>
                  </a:lnTo>
                  <a:lnTo>
                    <a:pt x="352" y="540"/>
                  </a:lnTo>
                  <a:lnTo>
                    <a:pt x="348" y="540"/>
                  </a:lnTo>
                  <a:lnTo>
                    <a:pt x="348" y="540"/>
                  </a:lnTo>
                  <a:lnTo>
                    <a:pt x="348" y="540"/>
                  </a:lnTo>
                  <a:lnTo>
                    <a:pt x="348" y="540"/>
                  </a:lnTo>
                  <a:lnTo>
                    <a:pt x="344" y="540"/>
                  </a:lnTo>
                  <a:lnTo>
                    <a:pt x="344" y="538"/>
                  </a:lnTo>
                  <a:lnTo>
                    <a:pt x="344" y="538"/>
                  </a:lnTo>
                  <a:lnTo>
                    <a:pt x="342" y="536"/>
                  </a:lnTo>
                  <a:lnTo>
                    <a:pt x="342" y="536"/>
                  </a:lnTo>
                  <a:lnTo>
                    <a:pt x="340" y="534"/>
                  </a:lnTo>
                  <a:lnTo>
                    <a:pt x="338" y="536"/>
                  </a:lnTo>
                  <a:lnTo>
                    <a:pt x="338" y="536"/>
                  </a:lnTo>
                  <a:lnTo>
                    <a:pt x="336" y="536"/>
                  </a:lnTo>
                  <a:lnTo>
                    <a:pt x="336" y="536"/>
                  </a:lnTo>
                  <a:lnTo>
                    <a:pt x="336" y="534"/>
                  </a:lnTo>
                  <a:lnTo>
                    <a:pt x="336" y="534"/>
                  </a:lnTo>
                  <a:lnTo>
                    <a:pt x="332" y="534"/>
                  </a:lnTo>
                  <a:lnTo>
                    <a:pt x="332" y="534"/>
                  </a:lnTo>
                  <a:lnTo>
                    <a:pt x="332" y="532"/>
                  </a:lnTo>
                  <a:lnTo>
                    <a:pt x="332" y="532"/>
                  </a:lnTo>
                  <a:lnTo>
                    <a:pt x="330" y="530"/>
                  </a:lnTo>
                  <a:lnTo>
                    <a:pt x="330" y="530"/>
                  </a:lnTo>
                  <a:lnTo>
                    <a:pt x="330" y="528"/>
                  </a:lnTo>
                  <a:lnTo>
                    <a:pt x="330" y="528"/>
                  </a:lnTo>
                  <a:lnTo>
                    <a:pt x="328" y="528"/>
                  </a:lnTo>
                  <a:lnTo>
                    <a:pt x="328" y="526"/>
                  </a:lnTo>
                  <a:lnTo>
                    <a:pt x="328" y="526"/>
                  </a:lnTo>
                  <a:lnTo>
                    <a:pt x="324" y="524"/>
                  </a:lnTo>
                  <a:lnTo>
                    <a:pt x="324" y="524"/>
                  </a:lnTo>
                  <a:lnTo>
                    <a:pt x="316" y="522"/>
                  </a:lnTo>
                  <a:lnTo>
                    <a:pt x="316" y="522"/>
                  </a:lnTo>
                  <a:lnTo>
                    <a:pt x="310" y="518"/>
                  </a:lnTo>
                  <a:lnTo>
                    <a:pt x="306" y="512"/>
                  </a:lnTo>
                  <a:lnTo>
                    <a:pt x="306" y="512"/>
                  </a:lnTo>
                  <a:lnTo>
                    <a:pt x="304" y="508"/>
                  </a:lnTo>
                  <a:lnTo>
                    <a:pt x="304" y="508"/>
                  </a:lnTo>
                  <a:lnTo>
                    <a:pt x="302" y="508"/>
                  </a:lnTo>
                  <a:lnTo>
                    <a:pt x="300" y="508"/>
                  </a:lnTo>
                  <a:lnTo>
                    <a:pt x="300" y="508"/>
                  </a:lnTo>
                  <a:lnTo>
                    <a:pt x="298" y="506"/>
                  </a:lnTo>
                  <a:lnTo>
                    <a:pt x="298" y="506"/>
                  </a:lnTo>
                  <a:lnTo>
                    <a:pt x="294" y="502"/>
                  </a:lnTo>
                  <a:lnTo>
                    <a:pt x="294" y="502"/>
                  </a:lnTo>
                  <a:lnTo>
                    <a:pt x="292" y="500"/>
                  </a:lnTo>
                  <a:lnTo>
                    <a:pt x="292" y="498"/>
                  </a:lnTo>
                  <a:lnTo>
                    <a:pt x="292" y="494"/>
                  </a:lnTo>
                  <a:lnTo>
                    <a:pt x="292" y="494"/>
                  </a:lnTo>
                  <a:lnTo>
                    <a:pt x="286" y="492"/>
                  </a:lnTo>
                  <a:lnTo>
                    <a:pt x="286" y="492"/>
                  </a:lnTo>
                  <a:lnTo>
                    <a:pt x="284" y="490"/>
                  </a:lnTo>
                  <a:lnTo>
                    <a:pt x="284" y="490"/>
                  </a:lnTo>
                  <a:lnTo>
                    <a:pt x="282" y="488"/>
                  </a:lnTo>
                  <a:lnTo>
                    <a:pt x="282" y="488"/>
                  </a:lnTo>
                  <a:lnTo>
                    <a:pt x="282" y="486"/>
                  </a:lnTo>
                  <a:lnTo>
                    <a:pt x="282" y="486"/>
                  </a:lnTo>
                  <a:lnTo>
                    <a:pt x="278" y="484"/>
                  </a:lnTo>
                  <a:lnTo>
                    <a:pt x="278" y="484"/>
                  </a:lnTo>
                  <a:lnTo>
                    <a:pt x="276" y="482"/>
                  </a:lnTo>
                  <a:lnTo>
                    <a:pt x="274" y="478"/>
                  </a:lnTo>
                  <a:lnTo>
                    <a:pt x="274" y="478"/>
                  </a:lnTo>
                  <a:lnTo>
                    <a:pt x="274" y="476"/>
                  </a:lnTo>
                  <a:lnTo>
                    <a:pt x="274" y="476"/>
                  </a:lnTo>
                  <a:lnTo>
                    <a:pt x="274" y="472"/>
                  </a:lnTo>
                  <a:lnTo>
                    <a:pt x="274" y="472"/>
                  </a:lnTo>
                  <a:lnTo>
                    <a:pt x="272" y="470"/>
                  </a:lnTo>
                  <a:lnTo>
                    <a:pt x="272" y="470"/>
                  </a:lnTo>
                  <a:lnTo>
                    <a:pt x="272" y="470"/>
                  </a:lnTo>
                  <a:lnTo>
                    <a:pt x="272" y="470"/>
                  </a:lnTo>
                  <a:lnTo>
                    <a:pt x="272" y="470"/>
                  </a:lnTo>
                  <a:lnTo>
                    <a:pt x="268" y="468"/>
                  </a:lnTo>
                  <a:lnTo>
                    <a:pt x="268" y="468"/>
                  </a:lnTo>
                  <a:lnTo>
                    <a:pt x="268" y="468"/>
                  </a:lnTo>
                  <a:lnTo>
                    <a:pt x="268" y="468"/>
                  </a:lnTo>
                  <a:lnTo>
                    <a:pt x="268" y="464"/>
                  </a:lnTo>
                  <a:lnTo>
                    <a:pt x="266" y="464"/>
                  </a:lnTo>
                  <a:lnTo>
                    <a:pt x="266" y="464"/>
                  </a:lnTo>
                  <a:lnTo>
                    <a:pt x="264" y="464"/>
                  </a:lnTo>
                  <a:lnTo>
                    <a:pt x="264" y="464"/>
                  </a:lnTo>
                  <a:lnTo>
                    <a:pt x="262" y="460"/>
                  </a:lnTo>
                  <a:lnTo>
                    <a:pt x="262" y="460"/>
                  </a:lnTo>
                  <a:lnTo>
                    <a:pt x="262" y="458"/>
                  </a:lnTo>
                  <a:lnTo>
                    <a:pt x="262" y="458"/>
                  </a:lnTo>
                  <a:lnTo>
                    <a:pt x="260" y="456"/>
                  </a:lnTo>
                  <a:lnTo>
                    <a:pt x="260" y="456"/>
                  </a:lnTo>
                  <a:lnTo>
                    <a:pt x="258" y="454"/>
                  </a:lnTo>
                  <a:lnTo>
                    <a:pt x="256" y="450"/>
                  </a:lnTo>
                  <a:lnTo>
                    <a:pt x="254" y="444"/>
                  </a:lnTo>
                  <a:lnTo>
                    <a:pt x="254" y="444"/>
                  </a:lnTo>
                  <a:lnTo>
                    <a:pt x="254" y="442"/>
                  </a:lnTo>
                  <a:lnTo>
                    <a:pt x="254" y="442"/>
                  </a:lnTo>
                  <a:lnTo>
                    <a:pt x="250" y="440"/>
                  </a:lnTo>
                  <a:lnTo>
                    <a:pt x="250" y="440"/>
                  </a:lnTo>
                  <a:lnTo>
                    <a:pt x="248" y="440"/>
                  </a:lnTo>
                  <a:lnTo>
                    <a:pt x="248" y="440"/>
                  </a:lnTo>
                  <a:lnTo>
                    <a:pt x="246" y="436"/>
                  </a:lnTo>
                  <a:lnTo>
                    <a:pt x="244" y="432"/>
                  </a:lnTo>
                  <a:lnTo>
                    <a:pt x="244" y="432"/>
                  </a:lnTo>
                  <a:lnTo>
                    <a:pt x="242" y="432"/>
                  </a:lnTo>
                  <a:lnTo>
                    <a:pt x="242" y="432"/>
                  </a:lnTo>
                  <a:lnTo>
                    <a:pt x="240" y="430"/>
                  </a:lnTo>
                  <a:lnTo>
                    <a:pt x="240" y="430"/>
                  </a:lnTo>
                  <a:lnTo>
                    <a:pt x="238" y="428"/>
                  </a:lnTo>
                  <a:lnTo>
                    <a:pt x="238" y="428"/>
                  </a:lnTo>
                  <a:lnTo>
                    <a:pt x="232" y="418"/>
                  </a:lnTo>
                  <a:lnTo>
                    <a:pt x="232" y="418"/>
                  </a:lnTo>
                  <a:lnTo>
                    <a:pt x="232" y="416"/>
                  </a:lnTo>
                  <a:lnTo>
                    <a:pt x="232" y="416"/>
                  </a:lnTo>
                  <a:lnTo>
                    <a:pt x="228" y="414"/>
                  </a:lnTo>
                  <a:lnTo>
                    <a:pt x="228" y="414"/>
                  </a:lnTo>
                  <a:lnTo>
                    <a:pt x="228" y="412"/>
                  </a:lnTo>
                  <a:lnTo>
                    <a:pt x="228" y="412"/>
                  </a:lnTo>
                  <a:lnTo>
                    <a:pt x="228" y="412"/>
                  </a:lnTo>
                  <a:lnTo>
                    <a:pt x="228" y="410"/>
                  </a:lnTo>
                  <a:lnTo>
                    <a:pt x="228" y="410"/>
                  </a:lnTo>
                  <a:lnTo>
                    <a:pt x="228" y="408"/>
                  </a:lnTo>
                  <a:lnTo>
                    <a:pt x="228" y="408"/>
                  </a:lnTo>
                  <a:lnTo>
                    <a:pt x="226" y="406"/>
                  </a:lnTo>
                  <a:lnTo>
                    <a:pt x="226" y="406"/>
                  </a:lnTo>
                  <a:lnTo>
                    <a:pt x="218" y="396"/>
                  </a:lnTo>
                  <a:lnTo>
                    <a:pt x="218" y="396"/>
                  </a:lnTo>
                  <a:lnTo>
                    <a:pt x="200" y="360"/>
                  </a:lnTo>
                  <a:lnTo>
                    <a:pt x="200" y="360"/>
                  </a:lnTo>
                  <a:lnTo>
                    <a:pt x="200" y="358"/>
                  </a:lnTo>
                  <a:lnTo>
                    <a:pt x="200" y="358"/>
                  </a:lnTo>
                  <a:lnTo>
                    <a:pt x="200" y="356"/>
                  </a:lnTo>
                  <a:lnTo>
                    <a:pt x="198" y="354"/>
                  </a:lnTo>
                  <a:lnTo>
                    <a:pt x="198" y="354"/>
                  </a:lnTo>
                  <a:lnTo>
                    <a:pt x="198" y="352"/>
                  </a:lnTo>
                  <a:lnTo>
                    <a:pt x="198" y="352"/>
                  </a:lnTo>
                  <a:lnTo>
                    <a:pt x="196" y="348"/>
                  </a:lnTo>
                  <a:lnTo>
                    <a:pt x="190" y="346"/>
                  </a:lnTo>
                  <a:lnTo>
                    <a:pt x="190" y="346"/>
                  </a:lnTo>
                  <a:lnTo>
                    <a:pt x="190" y="346"/>
                  </a:lnTo>
                  <a:lnTo>
                    <a:pt x="190" y="346"/>
                  </a:lnTo>
                  <a:lnTo>
                    <a:pt x="188" y="342"/>
                  </a:lnTo>
                  <a:lnTo>
                    <a:pt x="188" y="342"/>
                  </a:lnTo>
                  <a:lnTo>
                    <a:pt x="188" y="342"/>
                  </a:lnTo>
                  <a:lnTo>
                    <a:pt x="188" y="342"/>
                  </a:lnTo>
                  <a:lnTo>
                    <a:pt x="188" y="338"/>
                  </a:lnTo>
                  <a:lnTo>
                    <a:pt x="184" y="334"/>
                  </a:lnTo>
                  <a:lnTo>
                    <a:pt x="184" y="334"/>
                  </a:lnTo>
                  <a:lnTo>
                    <a:pt x="182" y="332"/>
                  </a:lnTo>
                  <a:lnTo>
                    <a:pt x="180" y="328"/>
                  </a:lnTo>
                  <a:lnTo>
                    <a:pt x="180" y="328"/>
                  </a:lnTo>
                  <a:lnTo>
                    <a:pt x="180" y="326"/>
                  </a:lnTo>
                  <a:lnTo>
                    <a:pt x="180" y="326"/>
                  </a:lnTo>
                  <a:lnTo>
                    <a:pt x="180" y="324"/>
                  </a:lnTo>
                  <a:lnTo>
                    <a:pt x="180" y="324"/>
                  </a:lnTo>
                  <a:lnTo>
                    <a:pt x="180" y="322"/>
                  </a:lnTo>
                  <a:lnTo>
                    <a:pt x="180" y="322"/>
                  </a:lnTo>
                  <a:lnTo>
                    <a:pt x="178" y="320"/>
                  </a:lnTo>
                  <a:lnTo>
                    <a:pt x="176" y="316"/>
                  </a:lnTo>
                  <a:lnTo>
                    <a:pt x="176" y="316"/>
                  </a:lnTo>
                  <a:lnTo>
                    <a:pt x="178" y="314"/>
                  </a:lnTo>
                  <a:lnTo>
                    <a:pt x="178" y="314"/>
                  </a:lnTo>
                  <a:lnTo>
                    <a:pt x="176" y="310"/>
                  </a:lnTo>
                  <a:lnTo>
                    <a:pt x="172" y="306"/>
                  </a:lnTo>
                  <a:lnTo>
                    <a:pt x="172" y="306"/>
                  </a:lnTo>
                  <a:lnTo>
                    <a:pt x="170" y="304"/>
                  </a:lnTo>
                  <a:lnTo>
                    <a:pt x="170" y="300"/>
                  </a:lnTo>
                  <a:lnTo>
                    <a:pt x="170" y="300"/>
                  </a:lnTo>
                  <a:lnTo>
                    <a:pt x="170" y="300"/>
                  </a:lnTo>
                  <a:lnTo>
                    <a:pt x="170" y="300"/>
                  </a:lnTo>
                  <a:lnTo>
                    <a:pt x="170" y="296"/>
                  </a:lnTo>
                  <a:lnTo>
                    <a:pt x="168" y="294"/>
                  </a:lnTo>
                  <a:lnTo>
                    <a:pt x="168" y="294"/>
                  </a:lnTo>
                  <a:lnTo>
                    <a:pt x="166" y="294"/>
                  </a:lnTo>
                  <a:lnTo>
                    <a:pt x="166" y="294"/>
                  </a:lnTo>
                  <a:lnTo>
                    <a:pt x="164" y="290"/>
                  </a:lnTo>
                  <a:lnTo>
                    <a:pt x="158" y="290"/>
                  </a:lnTo>
                  <a:lnTo>
                    <a:pt x="158" y="290"/>
                  </a:lnTo>
                  <a:lnTo>
                    <a:pt x="160" y="288"/>
                  </a:lnTo>
                  <a:lnTo>
                    <a:pt x="160" y="288"/>
                  </a:lnTo>
                  <a:lnTo>
                    <a:pt x="160" y="284"/>
                  </a:lnTo>
                  <a:lnTo>
                    <a:pt x="160" y="284"/>
                  </a:lnTo>
                  <a:lnTo>
                    <a:pt x="160" y="282"/>
                  </a:lnTo>
                  <a:lnTo>
                    <a:pt x="160" y="282"/>
                  </a:lnTo>
                  <a:lnTo>
                    <a:pt x="160" y="280"/>
                  </a:lnTo>
                  <a:lnTo>
                    <a:pt x="160" y="280"/>
                  </a:lnTo>
                  <a:lnTo>
                    <a:pt x="158" y="276"/>
                  </a:lnTo>
                  <a:lnTo>
                    <a:pt x="158" y="276"/>
                  </a:lnTo>
                  <a:lnTo>
                    <a:pt x="152" y="266"/>
                  </a:lnTo>
                  <a:lnTo>
                    <a:pt x="152" y="266"/>
                  </a:lnTo>
                  <a:lnTo>
                    <a:pt x="152" y="264"/>
                  </a:lnTo>
                  <a:lnTo>
                    <a:pt x="152" y="264"/>
                  </a:lnTo>
                  <a:lnTo>
                    <a:pt x="152" y="262"/>
                  </a:lnTo>
                  <a:lnTo>
                    <a:pt x="152" y="262"/>
                  </a:lnTo>
                  <a:lnTo>
                    <a:pt x="150" y="258"/>
                  </a:lnTo>
                  <a:lnTo>
                    <a:pt x="150" y="258"/>
                  </a:lnTo>
                  <a:lnTo>
                    <a:pt x="142" y="246"/>
                  </a:lnTo>
                  <a:lnTo>
                    <a:pt x="142" y="246"/>
                  </a:lnTo>
                  <a:lnTo>
                    <a:pt x="142" y="244"/>
                  </a:lnTo>
                  <a:lnTo>
                    <a:pt x="142" y="244"/>
                  </a:lnTo>
                  <a:lnTo>
                    <a:pt x="142" y="242"/>
                  </a:lnTo>
                  <a:lnTo>
                    <a:pt x="142" y="242"/>
                  </a:lnTo>
                  <a:lnTo>
                    <a:pt x="140" y="238"/>
                  </a:lnTo>
                  <a:lnTo>
                    <a:pt x="140" y="238"/>
                  </a:lnTo>
                  <a:lnTo>
                    <a:pt x="132" y="230"/>
                  </a:lnTo>
                  <a:lnTo>
                    <a:pt x="132" y="230"/>
                  </a:lnTo>
                  <a:lnTo>
                    <a:pt x="134" y="230"/>
                  </a:lnTo>
                  <a:lnTo>
                    <a:pt x="134" y="230"/>
                  </a:lnTo>
                  <a:lnTo>
                    <a:pt x="136" y="230"/>
                  </a:lnTo>
                  <a:lnTo>
                    <a:pt x="136" y="230"/>
                  </a:lnTo>
                  <a:lnTo>
                    <a:pt x="136" y="226"/>
                  </a:lnTo>
                  <a:lnTo>
                    <a:pt x="134" y="224"/>
                  </a:lnTo>
                  <a:lnTo>
                    <a:pt x="134" y="224"/>
                  </a:lnTo>
                  <a:lnTo>
                    <a:pt x="130" y="222"/>
                  </a:lnTo>
                  <a:lnTo>
                    <a:pt x="126" y="216"/>
                  </a:lnTo>
                  <a:lnTo>
                    <a:pt x="122" y="204"/>
                  </a:lnTo>
                  <a:lnTo>
                    <a:pt x="122" y="204"/>
                  </a:lnTo>
                  <a:lnTo>
                    <a:pt x="122" y="202"/>
                  </a:lnTo>
                  <a:lnTo>
                    <a:pt x="122" y="202"/>
                  </a:lnTo>
                  <a:lnTo>
                    <a:pt x="120" y="200"/>
                  </a:lnTo>
                  <a:lnTo>
                    <a:pt x="120" y="200"/>
                  </a:lnTo>
                  <a:lnTo>
                    <a:pt x="120" y="198"/>
                  </a:lnTo>
                  <a:lnTo>
                    <a:pt x="120" y="198"/>
                  </a:lnTo>
                  <a:lnTo>
                    <a:pt x="120" y="194"/>
                  </a:lnTo>
                  <a:lnTo>
                    <a:pt x="120" y="192"/>
                  </a:lnTo>
                  <a:lnTo>
                    <a:pt x="120" y="192"/>
                  </a:lnTo>
                  <a:lnTo>
                    <a:pt x="120" y="190"/>
                  </a:lnTo>
                  <a:lnTo>
                    <a:pt x="120" y="190"/>
                  </a:lnTo>
                  <a:lnTo>
                    <a:pt x="120" y="186"/>
                  </a:lnTo>
                  <a:lnTo>
                    <a:pt x="120" y="186"/>
                  </a:lnTo>
                  <a:lnTo>
                    <a:pt x="118" y="184"/>
                  </a:lnTo>
                  <a:lnTo>
                    <a:pt x="118" y="184"/>
                  </a:lnTo>
                  <a:lnTo>
                    <a:pt x="118" y="182"/>
                  </a:lnTo>
                  <a:lnTo>
                    <a:pt x="118" y="182"/>
                  </a:lnTo>
                  <a:lnTo>
                    <a:pt x="116" y="182"/>
                  </a:lnTo>
                  <a:lnTo>
                    <a:pt x="116" y="182"/>
                  </a:lnTo>
                  <a:lnTo>
                    <a:pt x="116" y="180"/>
                  </a:lnTo>
                  <a:lnTo>
                    <a:pt x="116" y="180"/>
                  </a:lnTo>
                  <a:lnTo>
                    <a:pt x="116" y="178"/>
                  </a:lnTo>
                  <a:lnTo>
                    <a:pt x="116" y="178"/>
                  </a:lnTo>
                  <a:lnTo>
                    <a:pt x="116" y="176"/>
                  </a:lnTo>
                  <a:lnTo>
                    <a:pt x="116" y="176"/>
                  </a:lnTo>
                  <a:lnTo>
                    <a:pt x="116" y="176"/>
                  </a:lnTo>
                  <a:lnTo>
                    <a:pt x="116" y="176"/>
                  </a:lnTo>
                  <a:lnTo>
                    <a:pt x="118" y="174"/>
                  </a:lnTo>
                  <a:lnTo>
                    <a:pt x="116" y="172"/>
                  </a:lnTo>
                  <a:lnTo>
                    <a:pt x="116" y="172"/>
                  </a:lnTo>
                  <a:lnTo>
                    <a:pt x="116" y="172"/>
                  </a:lnTo>
                  <a:lnTo>
                    <a:pt x="116" y="172"/>
                  </a:lnTo>
                  <a:lnTo>
                    <a:pt x="116" y="172"/>
                  </a:lnTo>
                  <a:lnTo>
                    <a:pt x="114" y="168"/>
                  </a:lnTo>
                  <a:lnTo>
                    <a:pt x="114" y="168"/>
                  </a:lnTo>
                  <a:lnTo>
                    <a:pt x="112" y="168"/>
                  </a:lnTo>
                  <a:lnTo>
                    <a:pt x="112" y="168"/>
                  </a:lnTo>
                  <a:lnTo>
                    <a:pt x="112" y="168"/>
                  </a:lnTo>
                  <a:lnTo>
                    <a:pt x="112" y="168"/>
                  </a:lnTo>
                  <a:lnTo>
                    <a:pt x="112" y="166"/>
                  </a:lnTo>
                  <a:lnTo>
                    <a:pt x="112" y="166"/>
                  </a:lnTo>
                  <a:lnTo>
                    <a:pt x="112" y="166"/>
                  </a:lnTo>
                  <a:lnTo>
                    <a:pt x="114" y="164"/>
                  </a:lnTo>
                  <a:lnTo>
                    <a:pt x="112" y="164"/>
                  </a:lnTo>
                  <a:lnTo>
                    <a:pt x="112" y="164"/>
                  </a:lnTo>
                  <a:lnTo>
                    <a:pt x="112" y="162"/>
                  </a:lnTo>
                  <a:lnTo>
                    <a:pt x="112" y="162"/>
                  </a:lnTo>
                  <a:lnTo>
                    <a:pt x="106" y="158"/>
                  </a:lnTo>
                  <a:lnTo>
                    <a:pt x="104" y="152"/>
                  </a:lnTo>
                  <a:lnTo>
                    <a:pt x="104" y="152"/>
                  </a:lnTo>
                  <a:lnTo>
                    <a:pt x="104" y="150"/>
                  </a:lnTo>
                  <a:lnTo>
                    <a:pt x="104" y="150"/>
                  </a:lnTo>
                  <a:lnTo>
                    <a:pt x="104" y="148"/>
                  </a:lnTo>
                  <a:lnTo>
                    <a:pt x="104" y="148"/>
                  </a:lnTo>
                  <a:lnTo>
                    <a:pt x="104" y="146"/>
                  </a:lnTo>
                  <a:lnTo>
                    <a:pt x="104" y="146"/>
                  </a:lnTo>
                  <a:lnTo>
                    <a:pt x="100" y="142"/>
                  </a:lnTo>
                  <a:lnTo>
                    <a:pt x="100" y="142"/>
                  </a:lnTo>
                  <a:lnTo>
                    <a:pt x="100" y="140"/>
                  </a:lnTo>
                  <a:lnTo>
                    <a:pt x="100" y="140"/>
                  </a:lnTo>
                  <a:lnTo>
                    <a:pt x="100" y="138"/>
                  </a:lnTo>
                  <a:lnTo>
                    <a:pt x="100" y="138"/>
                  </a:lnTo>
                  <a:lnTo>
                    <a:pt x="100" y="136"/>
                  </a:lnTo>
                  <a:lnTo>
                    <a:pt x="100" y="136"/>
                  </a:lnTo>
                  <a:lnTo>
                    <a:pt x="100" y="134"/>
                  </a:lnTo>
                  <a:lnTo>
                    <a:pt x="98" y="132"/>
                  </a:lnTo>
                  <a:lnTo>
                    <a:pt x="98" y="132"/>
                  </a:lnTo>
                  <a:lnTo>
                    <a:pt x="96" y="132"/>
                  </a:lnTo>
                  <a:lnTo>
                    <a:pt x="96" y="132"/>
                  </a:lnTo>
                  <a:lnTo>
                    <a:pt x="96" y="130"/>
                  </a:lnTo>
                  <a:lnTo>
                    <a:pt x="96" y="130"/>
                  </a:lnTo>
                  <a:lnTo>
                    <a:pt x="94" y="128"/>
                  </a:lnTo>
                  <a:lnTo>
                    <a:pt x="94" y="128"/>
                  </a:lnTo>
                  <a:lnTo>
                    <a:pt x="94" y="128"/>
                  </a:lnTo>
                  <a:lnTo>
                    <a:pt x="92" y="124"/>
                  </a:lnTo>
                  <a:lnTo>
                    <a:pt x="92" y="120"/>
                  </a:lnTo>
                  <a:lnTo>
                    <a:pt x="92" y="120"/>
                  </a:lnTo>
                  <a:lnTo>
                    <a:pt x="92" y="118"/>
                  </a:lnTo>
                  <a:lnTo>
                    <a:pt x="92" y="118"/>
                  </a:lnTo>
                  <a:lnTo>
                    <a:pt x="90" y="116"/>
                  </a:lnTo>
                  <a:lnTo>
                    <a:pt x="90" y="11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43"/>
            <p:cNvSpPr>
              <a:spLocks/>
            </p:cNvSpPr>
            <p:nvPr/>
          </p:nvSpPr>
          <p:spPr bwMode="auto">
            <a:xfrm>
              <a:off x="9871621" y="2645826"/>
              <a:ext cx="809287" cy="1271737"/>
            </a:xfrm>
            <a:custGeom>
              <a:avLst/>
              <a:gdLst>
                <a:gd name="T0" fmla="*/ 362 w 434"/>
                <a:gd name="T1" fmla="*/ 0 h 682"/>
                <a:gd name="T2" fmla="*/ 316 w 434"/>
                <a:gd name="T3" fmla="*/ 26 h 682"/>
                <a:gd name="T4" fmla="*/ 284 w 434"/>
                <a:gd name="T5" fmla="*/ 54 h 682"/>
                <a:gd name="T6" fmla="*/ 258 w 434"/>
                <a:gd name="T7" fmla="*/ 86 h 682"/>
                <a:gd name="T8" fmla="*/ 232 w 434"/>
                <a:gd name="T9" fmla="*/ 128 h 682"/>
                <a:gd name="T10" fmla="*/ 214 w 434"/>
                <a:gd name="T11" fmla="*/ 170 h 682"/>
                <a:gd name="T12" fmla="*/ 204 w 434"/>
                <a:gd name="T13" fmla="*/ 194 h 682"/>
                <a:gd name="T14" fmla="*/ 190 w 434"/>
                <a:gd name="T15" fmla="*/ 218 h 682"/>
                <a:gd name="T16" fmla="*/ 176 w 434"/>
                <a:gd name="T17" fmla="*/ 250 h 682"/>
                <a:gd name="T18" fmla="*/ 160 w 434"/>
                <a:gd name="T19" fmla="*/ 304 h 682"/>
                <a:gd name="T20" fmla="*/ 154 w 434"/>
                <a:gd name="T21" fmla="*/ 332 h 682"/>
                <a:gd name="T22" fmla="*/ 148 w 434"/>
                <a:gd name="T23" fmla="*/ 362 h 682"/>
                <a:gd name="T24" fmla="*/ 138 w 434"/>
                <a:gd name="T25" fmla="*/ 382 h 682"/>
                <a:gd name="T26" fmla="*/ 128 w 434"/>
                <a:gd name="T27" fmla="*/ 410 h 682"/>
                <a:gd name="T28" fmla="*/ 150 w 434"/>
                <a:gd name="T29" fmla="*/ 400 h 682"/>
                <a:gd name="T30" fmla="*/ 158 w 434"/>
                <a:gd name="T31" fmla="*/ 378 h 682"/>
                <a:gd name="T32" fmla="*/ 172 w 434"/>
                <a:gd name="T33" fmla="*/ 360 h 682"/>
                <a:gd name="T34" fmla="*/ 166 w 434"/>
                <a:gd name="T35" fmla="*/ 384 h 682"/>
                <a:gd name="T36" fmla="*/ 148 w 434"/>
                <a:gd name="T37" fmla="*/ 426 h 682"/>
                <a:gd name="T38" fmla="*/ 136 w 434"/>
                <a:gd name="T39" fmla="*/ 468 h 682"/>
                <a:gd name="T40" fmla="*/ 128 w 434"/>
                <a:gd name="T41" fmla="*/ 494 h 682"/>
                <a:gd name="T42" fmla="*/ 122 w 434"/>
                <a:gd name="T43" fmla="*/ 522 h 682"/>
                <a:gd name="T44" fmla="*/ 106 w 434"/>
                <a:gd name="T45" fmla="*/ 548 h 682"/>
                <a:gd name="T46" fmla="*/ 28 w 434"/>
                <a:gd name="T47" fmla="*/ 648 h 682"/>
                <a:gd name="T48" fmla="*/ 2 w 434"/>
                <a:gd name="T49" fmla="*/ 682 h 682"/>
                <a:gd name="T50" fmla="*/ 62 w 434"/>
                <a:gd name="T51" fmla="*/ 642 h 682"/>
                <a:gd name="T52" fmla="*/ 92 w 434"/>
                <a:gd name="T53" fmla="*/ 614 h 682"/>
                <a:gd name="T54" fmla="*/ 108 w 434"/>
                <a:gd name="T55" fmla="*/ 602 h 682"/>
                <a:gd name="T56" fmla="*/ 80 w 434"/>
                <a:gd name="T57" fmla="*/ 648 h 682"/>
                <a:gd name="T58" fmla="*/ 64 w 434"/>
                <a:gd name="T59" fmla="*/ 668 h 682"/>
                <a:gd name="T60" fmla="*/ 84 w 434"/>
                <a:gd name="T61" fmla="*/ 668 h 682"/>
                <a:gd name="T62" fmla="*/ 110 w 434"/>
                <a:gd name="T63" fmla="*/ 646 h 682"/>
                <a:gd name="T64" fmla="*/ 130 w 434"/>
                <a:gd name="T65" fmla="*/ 634 h 682"/>
                <a:gd name="T66" fmla="*/ 140 w 434"/>
                <a:gd name="T67" fmla="*/ 616 h 682"/>
                <a:gd name="T68" fmla="*/ 154 w 434"/>
                <a:gd name="T69" fmla="*/ 602 h 682"/>
                <a:gd name="T70" fmla="*/ 178 w 434"/>
                <a:gd name="T71" fmla="*/ 594 h 682"/>
                <a:gd name="T72" fmla="*/ 188 w 434"/>
                <a:gd name="T73" fmla="*/ 576 h 682"/>
                <a:gd name="T74" fmla="*/ 206 w 434"/>
                <a:gd name="T75" fmla="*/ 546 h 682"/>
                <a:gd name="T76" fmla="*/ 222 w 434"/>
                <a:gd name="T77" fmla="*/ 510 h 682"/>
                <a:gd name="T78" fmla="*/ 228 w 434"/>
                <a:gd name="T79" fmla="*/ 484 h 682"/>
                <a:gd name="T80" fmla="*/ 234 w 434"/>
                <a:gd name="T81" fmla="*/ 460 h 682"/>
                <a:gd name="T82" fmla="*/ 242 w 434"/>
                <a:gd name="T83" fmla="*/ 434 h 682"/>
                <a:gd name="T84" fmla="*/ 248 w 434"/>
                <a:gd name="T85" fmla="*/ 408 h 682"/>
                <a:gd name="T86" fmla="*/ 254 w 434"/>
                <a:gd name="T87" fmla="*/ 386 h 682"/>
                <a:gd name="T88" fmla="*/ 260 w 434"/>
                <a:gd name="T89" fmla="*/ 360 h 682"/>
                <a:gd name="T90" fmla="*/ 266 w 434"/>
                <a:gd name="T91" fmla="*/ 336 h 682"/>
                <a:gd name="T92" fmla="*/ 272 w 434"/>
                <a:gd name="T93" fmla="*/ 308 h 682"/>
                <a:gd name="T94" fmla="*/ 272 w 434"/>
                <a:gd name="T95" fmla="*/ 286 h 682"/>
                <a:gd name="T96" fmla="*/ 276 w 434"/>
                <a:gd name="T97" fmla="*/ 262 h 682"/>
                <a:gd name="T98" fmla="*/ 282 w 434"/>
                <a:gd name="T99" fmla="*/ 240 h 682"/>
                <a:gd name="T100" fmla="*/ 290 w 434"/>
                <a:gd name="T101" fmla="*/ 220 h 682"/>
                <a:gd name="T102" fmla="*/ 294 w 434"/>
                <a:gd name="T103" fmla="*/ 200 h 682"/>
                <a:gd name="T104" fmla="*/ 304 w 434"/>
                <a:gd name="T105" fmla="*/ 168 h 682"/>
                <a:gd name="T106" fmla="*/ 310 w 434"/>
                <a:gd name="T107" fmla="*/ 150 h 682"/>
                <a:gd name="T108" fmla="*/ 324 w 434"/>
                <a:gd name="T109" fmla="*/ 120 h 682"/>
                <a:gd name="T110" fmla="*/ 354 w 434"/>
                <a:gd name="T111" fmla="*/ 72 h 682"/>
                <a:gd name="T112" fmla="*/ 372 w 434"/>
                <a:gd name="T113" fmla="*/ 54 h 682"/>
                <a:gd name="T114" fmla="*/ 410 w 434"/>
                <a:gd name="T115" fmla="*/ 52 h 682"/>
                <a:gd name="T116" fmla="*/ 422 w 434"/>
                <a:gd name="T117" fmla="*/ 70 h 682"/>
                <a:gd name="T118" fmla="*/ 432 w 434"/>
                <a:gd name="T119" fmla="*/ 42 h 682"/>
                <a:gd name="T120" fmla="*/ 404 w 434"/>
                <a:gd name="T121" fmla="*/ 1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4" h="682">
                  <a:moveTo>
                    <a:pt x="396" y="12"/>
                  </a:moveTo>
                  <a:lnTo>
                    <a:pt x="396" y="12"/>
                  </a:lnTo>
                  <a:lnTo>
                    <a:pt x="394" y="12"/>
                  </a:lnTo>
                  <a:lnTo>
                    <a:pt x="394" y="12"/>
                  </a:lnTo>
                  <a:lnTo>
                    <a:pt x="386" y="6"/>
                  </a:lnTo>
                  <a:lnTo>
                    <a:pt x="386" y="6"/>
                  </a:lnTo>
                  <a:lnTo>
                    <a:pt x="384" y="6"/>
                  </a:lnTo>
                  <a:lnTo>
                    <a:pt x="384" y="6"/>
                  </a:lnTo>
                  <a:lnTo>
                    <a:pt x="382" y="6"/>
                  </a:lnTo>
                  <a:lnTo>
                    <a:pt x="382" y="6"/>
                  </a:lnTo>
                  <a:lnTo>
                    <a:pt x="380" y="6"/>
                  </a:lnTo>
                  <a:lnTo>
                    <a:pt x="380" y="6"/>
                  </a:lnTo>
                  <a:lnTo>
                    <a:pt x="376" y="4"/>
                  </a:lnTo>
                  <a:lnTo>
                    <a:pt x="368" y="4"/>
                  </a:lnTo>
                  <a:lnTo>
                    <a:pt x="368" y="4"/>
                  </a:lnTo>
                  <a:lnTo>
                    <a:pt x="368" y="4"/>
                  </a:lnTo>
                  <a:lnTo>
                    <a:pt x="366" y="4"/>
                  </a:lnTo>
                  <a:lnTo>
                    <a:pt x="366" y="2"/>
                  </a:lnTo>
                  <a:lnTo>
                    <a:pt x="366" y="2"/>
                  </a:lnTo>
                  <a:lnTo>
                    <a:pt x="366" y="2"/>
                  </a:lnTo>
                  <a:lnTo>
                    <a:pt x="366" y="0"/>
                  </a:lnTo>
                  <a:lnTo>
                    <a:pt x="362" y="0"/>
                  </a:lnTo>
                  <a:lnTo>
                    <a:pt x="362" y="0"/>
                  </a:lnTo>
                  <a:lnTo>
                    <a:pt x="360" y="0"/>
                  </a:lnTo>
                  <a:lnTo>
                    <a:pt x="360" y="0"/>
                  </a:lnTo>
                  <a:lnTo>
                    <a:pt x="356" y="2"/>
                  </a:lnTo>
                  <a:lnTo>
                    <a:pt x="356" y="2"/>
                  </a:lnTo>
                  <a:lnTo>
                    <a:pt x="354" y="2"/>
                  </a:lnTo>
                  <a:lnTo>
                    <a:pt x="354" y="4"/>
                  </a:lnTo>
                  <a:lnTo>
                    <a:pt x="354" y="4"/>
                  </a:lnTo>
                  <a:lnTo>
                    <a:pt x="352" y="4"/>
                  </a:lnTo>
                  <a:lnTo>
                    <a:pt x="352" y="4"/>
                  </a:lnTo>
                  <a:lnTo>
                    <a:pt x="350" y="4"/>
                  </a:lnTo>
                  <a:lnTo>
                    <a:pt x="350" y="4"/>
                  </a:lnTo>
                  <a:lnTo>
                    <a:pt x="344" y="6"/>
                  </a:lnTo>
                  <a:lnTo>
                    <a:pt x="344" y="6"/>
                  </a:lnTo>
                  <a:lnTo>
                    <a:pt x="332" y="16"/>
                  </a:lnTo>
                  <a:lnTo>
                    <a:pt x="326" y="20"/>
                  </a:lnTo>
                  <a:lnTo>
                    <a:pt x="318" y="24"/>
                  </a:lnTo>
                  <a:lnTo>
                    <a:pt x="318" y="24"/>
                  </a:lnTo>
                  <a:lnTo>
                    <a:pt x="316" y="26"/>
                  </a:lnTo>
                  <a:lnTo>
                    <a:pt x="316" y="26"/>
                  </a:lnTo>
                  <a:lnTo>
                    <a:pt x="316" y="26"/>
                  </a:lnTo>
                  <a:lnTo>
                    <a:pt x="316" y="26"/>
                  </a:lnTo>
                  <a:lnTo>
                    <a:pt x="316" y="28"/>
                  </a:lnTo>
                  <a:lnTo>
                    <a:pt x="316" y="28"/>
                  </a:lnTo>
                  <a:lnTo>
                    <a:pt x="316" y="30"/>
                  </a:lnTo>
                  <a:lnTo>
                    <a:pt x="316" y="30"/>
                  </a:lnTo>
                  <a:lnTo>
                    <a:pt x="316" y="32"/>
                  </a:lnTo>
                  <a:lnTo>
                    <a:pt x="316" y="32"/>
                  </a:lnTo>
                  <a:lnTo>
                    <a:pt x="314" y="36"/>
                  </a:lnTo>
                  <a:lnTo>
                    <a:pt x="308" y="36"/>
                  </a:lnTo>
                  <a:lnTo>
                    <a:pt x="308" y="36"/>
                  </a:lnTo>
                  <a:lnTo>
                    <a:pt x="304" y="36"/>
                  </a:lnTo>
                  <a:lnTo>
                    <a:pt x="304" y="36"/>
                  </a:lnTo>
                  <a:lnTo>
                    <a:pt x="302" y="38"/>
                  </a:lnTo>
                  <a:lnTo>
                    <a:pt x="298" y="42"/>
                  </a:lnTo>
                  <a:lnTo>
                    <a:pt x="298" y="42"/>
                  </a:lnTo>
                  <a:lnTo>
                    <a:pt x="298" y="44"/>
                  </a:lnTo>
                  <a:lnTo>
                    <a:pt x="298" y="44"/>
                  </a:lnTo>
                  <a:lnTo>
                    <a:pt x="296" y="46"/>
                  </a:lnTo>
                  <a:lnTo>
                    <a:pt x="296" y="46"/>
                  </a:lnTo>
                  <a:lnTo>
                    <a:pt x="292" y="50"/>
                  </a:lnTo>
                  <a:lnTo>
                    <a:pt x="292" y="50"/>
                  </a:lnTo>
                  <a:lnTo>
                    <a:pt x="284" y="54"/>
                  </a:lnTo>
                  <a:lnTo>
                    <a:pt x="284" y="54"/>
                  </a:lnTo>
                  <a:lnTo>
                    <a:pt x="278" y="58"/>
                  </a:lnTo>
                  <a:lnTo>
                    <a:pt x="278" y="58"/>
                  </a:lnTo>
                  <a:lnTo>
                    <a:pt x="276" y="62"/>
                  </a:lnTo>
                  <a:lnTo>
                    <a:pt x="276" y="62"/>
                  </a:lnTo>
                  <a:lnTo>
                    <a:pt x="276" y="66"/>
                  </a:lnTo>
                  <a:lnTo>
                    <a:pt x="276" y="66"/>
                  </a:lnTo>
                  <a:lnTo>
                    <a:pt x="274" y="66"/>
                  </a:lnTo>
                  <a:lnTo>
                    <a:pt x="274" y="66"/>
                  </a:lnTo>
                  <a:lnTo>
                    <a:pt x="270" y="70"/>
                  </a:lnTo>
                  <a:lnTo>
                    <a:pt x="270" y="70"/>
                  </a:lnTo>
                  <a:lnTo>
                    <a:pt x="270" y="70"/>
                  </a:lnTo>
                  <a:lnTo>
                    <a:pt x="270" y="70"/>
                  </a:lnTo>
                  <a:lnTo>
                    <a:pt x="266" y="74"/>
                  </a:lnTo>
                  <a:lnTo>
                    <a:pt x="266" y="74"/>
                  </a:lnTo>
                  <a:lnTo>
                    <a:pt x="262" y="80"/>
                  </a:lnTo>
                  <a:lnTo>
                    <a:pt x="262" y="80"/>
                  </a:lnTo>
                  <a:lnTo>
                    <a:pt x="260" y="84"/>
                  </a:lnTo>
                  <a:lnTo>
                    <a:pt x="260" y="84"/>
                  </a:lnTo>
                  <a:lnTo>
                    <a:pt x="260" y="84"/>
                  </a:lnTo>
                  <a:lnTo>
                    <a:pt x="260" y="84"/>
                  </a:lnTo>
                  <a:lnTo>
                    <a:pt x="258" y="86"/>
                  </a:lnTo>
                  <a:lnTo>
                    <a:pt x="258" y="86"/>
                  </a:lnTo>
                  <a:lnTo>
                    <a:pt x="254" y="94"/>
                  </a:lnTo>
                  <a:lnTo>
                    <a:pt x="248" y="96"/>
                  </a:lnTo>
                  <a:lnTo>
                    <a:pt x="248" y="96"/>
                  </a:lnTo>
                  <a:lnTo>
                    <a:pt x="244" y="100"/>
                  </a:lnTo>
                  <a:lnTo>
                    <a:pt x="244" y="100"/>
                  </a:lnTo>
                  <a:lnTo>
                    <a:pt x="244" y="104"/>
                  </a:lnTo>
                  <a:lnTo>
                    <a:pt x="244" y="104"/>
                  </a:lnTo>
                  <a:lnTo>
                    <a:pt x="244" y="106"/>
                  </a:lnTo>
                  <a:lnTo>
                    <a:pt x="244" y="106"/>
                  </a:lnTo>
                  <a:lnTo>
                    <a:pt x="244" y="108"/>
                  </a:lnTo>
                  <a:lnTo>
                    <a:pt x="244" y="108"/>
                  </a:lnTo>
                  <a:lnTo>
                    <a:pt x="240" y="112"/>
                  </a:lnTo>
                  <a:lnTo>
                    <a:pt x="240" y="112"/>
                  </a:lnTo>
                  <a:lnTo>
                    <a:pt x="240" y="116"/>
                  </a:lnTo>
                  <a:lnTo>
                    <a:pt x="240" y="116"/>
                  </a:lnTo>
                  <a:lnTo>
                    <a:pt x="238" y="118"/>
                  </a:lnTo>
                  <a:lnTo>
                    <a:pt x="238" y="118"/>
                  </a:lnTo>
                  <a:lnTo>
                    <a:pt x="236" y="120"/>
                  </a:lnTo>
                  <a:lnTo>
                    <a:pt x="236" y="120"/>
                  </a:lnTo>
                  <a:lnTo>
                    <a:pt x="234" y="126"/>
                  </a:lnTo>
                  <a:lnTo>
                    <a:pt x="234" y="126"/>
                  </a:lnTo>
                  <a:lnTo>
                    <a:pt x="232" y="128"/>
                  </a:lnTo>
                  <a:lnTo>
                    <a:pt x="232" y="128"/>
                  </a:lnTo>
                  <a:lnTo>
                    <a:pt x="232" y="130"/>
                  </a:lnTo>
                  <a:lnTo>
                    <a:pt x="228" y="138"/>
                  </a:lnTo>
                  <a:lnTo>
                    <a:pt x="228" y="138"/>
                  </a:lnTo>
                  <a:lnTo>
                    <a:pt x="226" y="140"/>
                  </a:lnTo>
                  <a:lnTo>
                    <a:pt x="226" y="144"/>
                  </a:lnTo>
                  <a:lnTo>
                    <a:pt x="226" y="144"/>
                  </a:lnTo>
                  <a:lnTo>
                    <a:pt x="222" y="150"/>
                  </a:lnTo>
                  <a:lnTo>
                    <a:pt x="222" y="150"/>
                  </a:lnTo>
                  <a:lnTo>
                    <a:pt x="222" y="150"/>
                  </a:lnTo>
                  <a:lnTo>
                    <a:pt x="222" y="150"/>
                  </a:lnTo>
                  <a:lnTo>
                    <a:pt x="218" y="156"/>
                  </a:lnTo>
                  <a:lnTo>
                    <a:pt x="218" y="156"/>
                  </a:lnTo>
                  <a:lnTo>
                    <a:pt x="218" y="156"/>
                  </a:lnTo>
                  <a:lnTo>
                    <a:pt x="218" y="158"/>
                  </a:lnTo>
                  <a:lnTo>
                    <a:pt x="218" y="158"/>
                  </a:lnTo>
                  <a:lnTo>
                    <a:pt x="216" y="164"/>
                  </a:lnTo>
                  <a:lnTo>
                    <a:pt x="216" y="164"/>
                  </a:lnTo>
                  <a:lnTo>
                    <a:pt x="216" y="166"/>
                  </a:lnTo>
                  <a:lnTo>
                    <a:pt x="216" y="166"/>
                  </a:lnTo>
                  <a:lnTo>
                    <a:pt x="216" y="168"/>
                  </a:lnTo>
                  <a:lnTo>
                    <a:pt x="214" y="170"/>
                  </a:lnTo>
                  <a:lnTo>
                    <a:pt x="212" y="172"/>
                  </a:lnTo>
                  <a:lnTo>
                    <a:pt x="212" y="174"/>
                  </a:lnTo>
                  <a:lnTo>
                    <a:pt x="212" y="174"/>
                  </a:lnTo>
                  <a:lnTo>
                    <a:pt x="210" y="178"/>
                  </a:lnTo>
                  <a:lnTo>
                    <a:pt x="210" y="178"/>
                  </a:lnTo>
                  <a:lnTo>
                    <a:pt x="210" y="180"/>
                  </a:lnTo>
                  <a:lnTo>
                    <a:pt x="210" y="180"/>
                  </a:lnTo>
                  <a:lnTo>
                    <a:pt x="210" y="180"/>
                  </a:lnTo>
                  <a:lnTo>
                    <a:pt x="210" y="180"/>
                  </a:lnTo>
                  <a:lnTo>
                    <a:pt x="206" y="184"/>
                  </a:lnTo>
                  <a:lnTo>
                    <a:pt x="206" y="184"/>
                  </a:lnTo>
                  <a:lnTo>
                    <a:pt x="204" y="186"/>
                  </a:lnTo>
                  <a:lnTo>
                    <a:pt x="204" y="186"/>
                  </a:lnTo>
                  <a:lnTo>
                    <a:pt x="204" y="188"/>
                  </a:lnTo>
                  <a:lnTo>
                    <a:pt x="204" y="188"/>
                  </a:lnTo>
                  <a:lnTo>
                    <a:pt x="204" y="192"/>
                  </a:lnTo>
                  <a:lnTo>
                    <a:pt x="204" y="192"/>
                  </a:lnTo>
                  <a:lnTo>
                    <a:pt x="204" y="194"/>
                  </a:lnTo>
                  <a:lnTo>
                    <a:pt x="204" y="194"/>
                  </a:lnTo>
                  <a:lnTo>
                    <a:pt x="206" y="192"/>
                  </a:lnTo>
                  <a:lnTo>
                    <a:pt x="206" y="192"/>
                  </a:lnTo>
                  <a:lnTo>
                    <a:pt x="204" y="194"/>
                  </a:lnTo>
                  <a:lnTo>
                    <a:pt x="204" y="194"/>
                  </a:lnTo>
                  <a:lnTo>
                    <a:pt x="206" y="194"/>
                  </a:lnTo>
                  <a:lnTo>
                    <a:pt x="206" y="194"/>
                  </a:lnTo>
                  <a:lnTo>
                    <a:pt x="202" y="198"/>
                  </a:lnTo>
                  <a:lnTo>
                    <a:pt x="202" y="198"/>
                  </a:lnTo>
                  <a:lnTo>
                    <a:pt x="202" y="202"/>
                  </a:lnTo>
                  <a:lnTo>
                    <a:pt x="202" y="202"/>
                  </a:lnTo>
                  <a:lnTo>
                    <a:pt x="202" y="204"/>
                  </a:lnTo>
                  <a:lnTo>
                    <a:pt x="202" y="204"/>
                  </a:lnTo>
                  <a:lnTo>
                    <a:pt x="200" y="206"/>
                  </a:lnTo>
                  <a:lnTo>
                    <a:pt x="200" y="206"/>
                  </a:lnTo>
                  <a:lnTo>
                    <a:pt x="200" y="208"/>
                  </a:lnTo>
                  <a:lnTo>
                    <a:pt x="200" y="208"/>
                  </a:lnTo>
                  <a:lnTo>
                    <a:pt x="200" y="210"/>
                  </a:lnTo>
                  <a:lnTo>
                    <a:pt x="200" y="210"/>
                  </a:lnTo>
                  <a:lnTo>
                    <a:pt x="194" y="212"/>
                  </a:lnTo>
                  <a:lnTo>
                    <a:pt x="194" y="212"/>
                  </a:lnTo>
                  <a:lnTo>
                    <a:pt x="194" y="214"/>
                  </a:lnTo>
                  <a:lnTo>
                    <a:pt x="192" y="214"/>
                  </a:lnTo>
                  <a:lnTo>
                    <a:pt x="192" y="214"/>
                  </a:lnTo>
                  <a:lnTo>
                    <a:pt x="190" y="218"/>
                  </a:lnTo>
                  <a:lnTo>
                    <a:pt x="190" y="218"/>
                  </a:lnTo>
                  <a:lnTo>
                    <a:pt x="190" y="218"/>
                  </a:lnTo>
                  <a:lnTo>
                    <a:pt x="188" y="222"/>
                  </a:lnTo>
                  <a:lnTo>
                    <a:pt x="188" y="222"/>
                  </a:lnTo>
                  <a:lnTo>
                    <a:pt x="188" y="226"/>
                  </a:lnTo>
                  <a:lnTo>
                    <a:pt x="188" y="226"/>
                  </a:lnTo>
                  <a:lnTo>
                    <a:pt x="188" y="228"/>
                  </a:lnTo>
                  <a:lnTo>
                    <a:pt x="188" y="228"/>
                  </a:lnTo>
                  <a:lnTo>
                    <a:pt x="186" y="228"/>
                  </a:lnTo>
                  <a:lnTo>
                    <a:pt x="186" y="228"/>
                  </a:lnTo>
                  <a:lnTo>
                    <a:pt x="184" y="232"/>
                  </a:lnTo>
                  <a:lnTo>
                    <a:pt x="184" y="232"/>
                  </a:lnTo>
                  <a:lnTo>
                    <a:pt x="182" y="234"/>
                  </a:lnTo>
                  <a:lnTo>
                    <a:pt x="184" y="236"/>
                  </a:lnTo>
                  <a:lnTo>
                    <a:pt x="184" y="236"/>
                  </a:lnTo>
                  <a:lnTo>
                    <a:pt x="184" y="236"/>
                  </a:lnTo>
                  <a:lnTo>
                    <a:pt x="184" y="236"/>
                  </a:lnTo>
                  <a:lnTo>
                    <a:pt x="184" y="236"/>
                  </a:lnTo>
                  <a:lnTo>
                    <a:pt x="184" y="236"/>
                  </a:lnTo>
                  <a:lnTo>
                    <a:pt x="184" y="242"/>
                  </a:lnTo>
                  <a:lnTo>
                    <a:pt x="182" y="246"/>
                  </a:lnTo>
                  <a:lnTo>
                    <a:pt x="176" y="250"/>
                  </a:lnTo>
                  <a:lnTo>
                    <a:pt x="176" y="250"/>
                  </a:lnTo>
                  <a:lnTo>
                    <a:pt x="174" y="254"/>
                  </a:lnTo>
                  <a:lnTo>
                    <a:pt x="174" y="260"/>
                  </a:lnTo>
                  <a:lnTo>
                    <a:pt x="174" y="260"/>
                  </a:lnTo>
                  <a:lnTo>
                    <a:pt x="172" y="262"/>
                  </a:lnTo>
                  <a:lnTo>
                    <a:pt x="172" y="266"/>
                  </a:lnTo>
                  <a:lnTo>
                    <a:pt x="172" y="266"/>
                  </a:lnTo>
                  <a:lnTo>
                    <a:pt x="172" y="268"/>
                  </a:lnTo>
                  <a:lnTo>
                    <a:pt x="172" y="268"/>
                  </a:lnTo>
                  <a:lnTo>
                    <a:pt x="170" y="270"/>
                  </a:lnTo>
                  <a:lnTo>
                    <a:pt x="170" y="270"/>
                  </a:lnTo>
                  <a:lnTo>
                    <a:pt x="170" y="276"/>
                  </a:lnTo>
                  <a:lnTo>
                    <a:pt x="170" y="276"/>
                  </a:lnTo>
                  <a:lnTo>
                    <a:pt x="170" y="278"/>
                  </a:lnTo>
                  <a:lnTo>
                    <a:pt x="170" y="278"/>
                  </a:lnTo>
                  <a:lnTo>
                    <a:pt x="168" y="282"/>
                  </a:lnTo>
                  <a:lnTo>
                    <a:pt x="168" y="282"/>
                  </a:lnTo>
                  <a:lnTo>
                    <a:pt x="168" y="282"/>
                  </a:lnTo>
                  <a:lnTo>
                    <a:pt x="168" y="282"/>
                  </a:lnTo>
                  <a:lnTo>
                    <a:pt x="168" y="282"/>
                  </a:lnTo>
                  <a:lnTo>
                    <a:pt x="162" y="300"/>
                  </a:lnTo>
                  <a:lnTo>
                    <a:pt x="162" y="300"/>
                  </a:lnTo>
                  <a:lnTo>
                    <a:pt x="160" y="304"/>
                  </a:lnTo>
                  <a:lnTo>
                    <a:pt x="160" y="308"/>
                  </a:lnTo>
                  <a:lnTo>
                    <a:pt x="160" y="308"/>
                  </a:lnTo>
                  <a:lnTo>
                    <a:pt x="160" y="308"/>
                  </a:lnTo>
                  <a:lnTo>
                    <a:pt x="160" y="308"/>
                  </a:lnTo>
                  <a:lnTo>
                    <a:pt x="160" y="308"/>
                  </a:lnTo>
                  <a:lnTo>
                    <a:pt x="158" y="310"/>
                  </a:lnTo>
                  <a:lnTo>
                    <a:pt x="158" y="310"/>
                  </a:lnTo>
                  <a:lnTo>
                    <a:pt x="158" y="312"/>
                  </a:lnTo>
                  <a:lnTo>
                    <a:pt x="158" y="312"/>
                  </a:lnTo>
                  <a:lnTo>
                    <a:pt x="158" y="314"/>
                  </a:lnTo>
                  <a:lnTo>
                    <a:pt x="156" y="316"/>
                  </a:lnTo>
                  <a:lnTo>
                    <a:pt x="156" y="316"/>
                  </a:lnTo>
                  <a:lnTo>
                    <a:pt x="154" y="316"/>
                  </a:lnTo>
                  <a:lnTo>
                    <a:pt x="152" y="316"/>
                  </a:lnTo>
                  <a:lnTo>
                    <a:pt x="152" y="320"/>
                  </a:lnTo>
                  <a:lnTo>
                    <a:pt x="154" y="326"/>
                  </a:lnTo>
                  <a:lnTo>
                    <a:pt x="154" y="326"/>
                  </a:lnTo>
                  <a:lnTo>
                    <a:pt x="154" y="328"/>
                  </a:lnTo>
                  <a:lnTo>
                    <a:pt x="154" y="330"/>
                  </a:lnTo>
                  <a:lnTo>
                    <a:pt x="154" y="330"/>
                  </a:lnTo>
                  <a:lnTo>
                    <a:pt x="154" y="332"/>
                  </a:lnTo>
                  <a:lnTo>
                    <a:pt x="154" y="332"/>
                  </a:lnTo>
                  <a:lnTo>
                    <a:pt x="154" y="334"/>
                  </a:lnTo>
                  <a:lnTo>
                    <a:pt x="154" y="334"/>
                  </a:lnTo>
                  <a:lnTo>
                    <a:pt x="152" y="340"/>
                  </a:lnTo>
                  <a:lnTo>
                    <a:pt x="150" y="344"/>
                  </a:lnTo>
                  <a:lnTo>
                    <a:pt x="150" y="344"/>
                  </a:lnTo>
                  <a:lnTo>
                    <a:pt x="150" y="346"/>
                  </a:lnTo>
                  <a:lnTo>
                    <a:pt x="150" y="346"/>
                  </a:lnTo>
                  <a:lnTo>
                    <a:pt x="148" y="348"/>
                  </a:lnTo>
                  <a:lnTo>
                    <a:pt x="146" y="348"/>
                  </a:lnTo>
                  <a:lnTo>
                    <a:pt x="146" y="348"/>
                  </a:lnTo>
                  <a:lnTo>
                    <a:pt x="146" y="350"/>
                  </a:lnTo>
                  <a:lnTo>
                    <a:pt x="148" y="352"/>
                  </a:lnTo>
                  <a:lnTo>
                    <a:pt x="148" y="352"/>
                  </a:lnTo>
                  <a:lnTo>
                    <a:pt x="150" y="354"/>
                  </a:lnTo>
                  <a:lnTo>
                    <a:pt x="150" y="354"/>
                  </a:lnTo>
                  <a:lnTo>
                    <a:pt x="150" y="358"/>
                  </a:lnTo>
                  <a:lnTo>
                    <a:pt x="150" y="358"/>
                  </a:lnTo>
                  <a:lnTo>
                    <a:pt x="150" y="358"/>
                  </a:lnTo>
                  <a:lnTo>
                    <a:pt x="150" y="358"/>
                  </a:lnTo>
                  <a:lnTo>
                    <a:pt x="152" y="358"/>
                  </a:lnTo>
                  <a:lnTo>
                    <a:pt x="152" y="360"/>
                  </a:lnTo>
                  <a:lnTo>
                    <a:pt x="148" y="362"/>
                  </a:lnTo>
                  <a:lnTo>
                    <a:pt x="148" y="362"/>
                  </a:lnTo>
                  <a:lnTo>
                    <a:pt x="142" y="362"/>
                  </a:lnTo>
                  <a:lnTo>
                    <a:pt x="142" y="362"/>
                  </a:lnTo>
                  <a:lnTo>
                    <a:pt x="142" y="362"/>
                  </a:lnTo>
                  <a:lnTo>
                    <a:pt x="142" y="362"/>
                  </a:lnTo>
                  <a:lnTo>
                    <a:pt x="142" y="364"/>
                  </a:lnTo>
                  <a:lnTo>
                    <a:pt x="142" y="364"/>
                  </a:lnTo>
                  <a:lnTo>
                    <a:pt x="142" y="366"/>
                  </a:lnTo>
                  <a:lnTo>
                    <a:pt x="140" y="366"/>
                  </a:lnTo>
                  <a:lnTo>
                    <a:pt x="140" y="366"/>
                  </a:lnTo>
                  <a:lnTo>
                    <a:pt x="138" y="368"/>
                  </a:lnTo>
                  <a:lnTo>
                    <a:pt x="138" y="370"/>
                  </a:lnTo>
                  <a:lnTo>
                    <a:pt x="138" y="372"/>
                  </a:lnTo>
                  <a:lnTo>
                    <a:pt x="138" y="372"/>
                  </a:lnTo>
                  <a:lnTo>
                    <a:pt x="138" y="374"/>
                  </a:lnTo>
                  <a:lnTo>
                    <a:pt x="138" y="374"/>
                  </a:lnTo>
                  <a:lnTo>
                    <a:pt x="138" y="376"/>
                  </a:lnTo>
                  <a:lnTo>
                    <a:pt x="138" y="376"/>
                  </a:lnTo>
                  <a:lnTo>
                    <a:pt x="138" y="380"/>
                  </a:lnTo>
                  <a:lnTo>
                    <a:pt x="138" y="380"/>
                  </a:lnTo>
                  <a:lnTo>
                    <a:pt x="138" y="382"/>
                  </a:lnTo>
                  <a:lnTo>
                    <a:pt x="138" y="382"/>
                  </a:lnTo>
                  <a:lnTo>
                    <a:pt x="138" y="384"/>
                  </a:lnTo>
                  <a:lnTo>
                    <a:pt x="138" y="384"/>
                  </a:lnTo>
                  <a:lnTo>
                    <a:pt x="138" y="390"/>
                  </a:lnTo>
                  <a:lnTo>
                    <a:pt x="134" y="392"/>
                  </a:lnTo>
                  <a:lnTo>
                    <a:pt x="134" y="392"/>
                  </a:lnTo>
                  <a:lnTo>
                    <a:pt x="134" y="392"/>
                  </a:lnTo>
                  <a:lnTo>
                    <a:pt x="134" y="394"/>
                  </a:lnTo>
                  <a:lnTo>
                    <a:pt x="132" y="396"/>
                  </a:lnTo>
                  <a:lnTo>
                    <a:pt x="132" y="396"/>
                  </a:lnTo>
                  <a:lnTo>
                    <a:pt x="130" y="396"/>
                  </a:lnTo>
                  <a:lnTo>
                    <a:pt x="130" y="400"/>
                  </a:lnTo>
                  <a:lnTo>
                    <a:pt x="130" y="404"/>
                  </a:lnTo>
                  <a:lnTo>
                    <a:pt x="130" y="404"/>
                  </a:lnTo>
                  <a:lnTo>
                    <a:pt x="130" y="404"/>
                  </a:lnTo>
                  <a:lnTo>
                    <a:pt x="130" y="406"/>
                  </a:lnTo>
                  <a:lnTo>
                    <a:pt x="132" y="408"/>
                  </a:lnTo>
                  <a:lnTo>
                    <a:pt x="132" y="408"/>
                  </a:lnTo>
                  <a:lnTo>
                    <a:pt x="130" y="410"/>
                  </a:lnTo>
                  <a:lnTo>
                    <a:pt x="130" y="410"/>
                  </a:lnTo>
                  <a:lnTo>
                    <a:pt x="128" y="410"/>
                  </a:lnTo>
                  <a:lnTo>
                    <a:pt x="128" y="410"/>
                  </a:lnTo>
                  <a:lnTo>
                    <a:pt x="128" y="410"/>
                  </a:lnTo>
                  <a:lnTo>
                    <a:pt x="128" y="414"/>
                  </a:lnTo>
                  <a:lnTo>
                    <a:pt x="128" y="414"/>
                  </a:lnTo>
                  <a:lnTo>
                    <a:pt x="128" y="414"/>
                  </a:lnTo>
                  <a:lnTo>
                    <a:pt x="128" y="414"/>
                  </a:lnTo>
                  <a:lnTo>
                    <a:pt x="128" y="416"/>
                  </a:lnTo>
                  <a:lnTo>
                    <a:pt x="132" y="416"/>
                  </a:lnTo>
                  <a:lnTo>
                    <a:pt x="132" y="416"/>
                  </a:lnTo>
                  <a:lnTo>
                    <a:pt x="134" y="416"/>
                  </a:lnTo>
                  <a:lnTo>
                    <a:pt x="134" y="416"/>
                  </a:lnTo>
                  <a:lnTo>
                    <a:pt x="138" y="416"/>
                  </a:lnTo>
                  <a:lnTo>
                    <a:pt x="140" y="416"/>
                  </a:lnTo>
                  <a:lnTo>
                    <a:pt x="142" y="414"/>
                  </a:lnTo>
                  <a:lnTo>
                    <a:pt x="142" y="414"/>
                  </a:lnTo>
                  <a:lnTo>
                    <a:pt x="142" y="414"/>
                  </a:lnTo>
                  <a:lnTo>
                    <a:pt x="142" y="414"/>
                  </a:lnTo>
                  <a:lnTo>
                    <a:pt x="144" y="410"/>
                  </a:lnTo>
                  <a:lnTo>
                    <a:pt x="144" y="410"/>
                  </a:lnTo>
                  <a:lnTo>
                    <a:pt x="146" y="408"/>
                  </a:lnTo>
                  <a:lnTo>
                    <a:pt x="146" y="408"/>
                  </a:lnTo>
                  <a:lnTo>
                    <a:pt x="150" y="404"/>
                  </a:lnTo>
                  <a:lnTo>
                    <a:pt x="150" y="400"/>
                  </a:lnTo>
                  <a:lnTo>
                    <a:pt x="150" y="400"/>
                  </a:lnTo>
                  <a:lnTo>
                    <a:pt x="150" y="398"/>
                  </a:lnTo>
                  <a:lnTo>
                    <a:pt x="150" y="398"/>
                  </a:lnTo>
                  <a:lnTo>
                    <a:pt x="150" y="396"/>
                  </a:lnTo>
                  <a:lnTo>
                    <a:pt x="150" y="396"/>
                  </a:lnTo>
                  <a:lnTo>
                    <a:pt x="152" y="394"/>
                  </a:lnTo>
                  <a:lnTo>
                    <a:pt x="152" y="394"/>
                  </a:lnTo>
                  <a:lnTo>
                    <a:pt x="152" y="392"/>
                  </a:lnTo>
                  <a:lnTo>
                    <a:pt x="152" y="392"/>
                  </a:lnTo>
                  <a:lnTo>
                    <a:pt x="154" y="388"/>
                  </a:lnTo>
                  <a:lnTo>
                    <a:pt x="154" y="388"/>
                  </a:lnTo>
                  <a:lnTo>
                    <a:pt x="154" y="388"/>
                  </a:lnTo>
                  <a:lnTo>
                    <a:pt x="154" y="388"/>
                  </a:lnTo>
                  <a:lnTo>
                    <a:pt x="154" y="386"/>
                  </a:lnTo>
                  <a:lnTo>
                    <a:pt x="154" y="386"/>
                  </a:lnTo>
                  <a:lnTo>
                    <a:pt x="156" y="384"/>
                  </a:lnTo>
                  <a:lnTo>
                    <a:pt x="156" y="384"/>
                  </a:lnTo>
                  <a:lnTo>
                    <a:pt x="156" y="382"/>
                  </a:lnTo>
                  <a:lnTo>
                    <a:pt x="156" y="382"/>
                  </a:lnTo>
                  <a:lnTo>
                    <a:pt x="156" y="380"/>
                  </a:lnTo>
                  <a:lnTo>
                    <a:pt x="156" y="380"/>
                  </a:lnTo>
                  <a:lnTo>
                    <a:pt x="158" y="378"/>
                  </a:lnTo>
                  <a:lnTo>
                    <a:pt x="158" y="378"/>
                  </a:lnTo>
                  <a:lnTo>
                    <a:pt x="158" y="378"/>
                  </a:lnTo>
                  <a:lnTo>
                    <a:pt x="160" y="370"/>
                  </a:lnTo>
                  <a:lnTo>
                    <a:pt x="160" y="362"/>
                  </a:lnTo>
                  <a:lnTo>
                    <a:pt x="160" y="362"/>
                  </a:lnTo>
                  <a:lnTo>
                    <a:pt x="160" y="360"/>
                  </a:lnTo>
                  <a:lnTo>
                    <a:pt x="162" y="360"/>
                  </a:lnTo>
                  <a:lnTo>
                    <a:pt x="162" y="360"/>
                  </a:lnTo>
                  <a:lnTo>
                    <a:pt x="164" y="358"/>
                  </a:lnTo>
                  <a:lnTo>
                    <a:pt x="164" y="358"/>
                  </a:lnTo>
                  <a:lnTo>
                    <a:pt x="164" y="358"/>
                  </a:lnTo>
                  <a:lnTo>
                    <a:pt x="164" y="358"/>
                  </a:lnTo>
                  <a:lnTo>
                    <a:pt x="164" y="356"/>
                  </a:lnTo>
                  <a:lnTo>
                    <a:pt x="166" y="354"/>
                  </a:lnTo>
                  <a:lnTo>
                    <a:pt x="166" y="354"/>
                  </a:lnTo>
                  <a:lnTo>
                    <a:pt x="166" y="354"/>
                  </a:lnTo>
                  <a:lnTo>
                    <a:pt x="166" y="352"/>
                  </a:lnTo>
                  <a:lnTo>
                    <a:pt x="166" y="352"/>
                  </a:lnTo>
                  <a:lnTo>
                    <a:pt x="166" y="352"/>
                  </a:lnTo>
                  <a:lnTo>
                    <a:pt x="168" y="354"/>
                  </a:lnTo>
                  <a:lnTo>
                    <a:pt x="172" y="360"/>
                  </a:lnTo>
                  <a:lnTo>
                    <a:pt x="172" y="360"/>
                  </a:lnTo>
                  <a:lnTo>
                    <a:pt x="172" y="360"/>
                  </a:lnTo>
                  <a:lnTo>
                    <a:pt x="172" y="360"/>
                  </a:lnTo>
                  <a:lnTo>
                    <a:pt x="170" y="362"/>
                  </a:lnTo>
                  <a:lnTo>
                    <a:pt x="170" y="362"/>
                  </a:lnTo>
                  <a:lnTo>
                    <a:pt x="170" y="362"/>
                  </a:lnTo>
                  <a:lnTo>
                    <a:pt x="168" y="362"/>
                  </a:lnTo>
                  <a:lnTo>
                    <a:pt x="168" y="362"/>
                  </a:lnTo>
                  <a:lnTo>
                    <a:pt x="168" y="362"/>
                  </a:lnTo>
                  <a:lnTo>
                    <a:pt x="164" y="366"/>
                  </a:lnTo>
                  <a:lnTo>
                    <a:pt x="164" y="366"/>
                  </a:lnTo>
                  <a:lnTo>
                    <a:pt x="162" y="366"/>
                  </a:lnTo>
                  <a:lnTo>
                    <a:pt x="162" y="368"/>
                  </a:lnTo>
                  <a:lnTo>
                    <a:pt x="164" y="370"/>
                  </a:lnTo>
                  <a:lnTo>
                    <a:pt x="164" y="370"/>
                  </a:lnTo>
                  <a:lnTo>
                    <a:pt x="164" y="374"/>
                  </a:lnTo>
                  <a:lnTo>
                    <a:pt x="164" y="374"/>
                  </a:lnTo>
                  <a:lnTo>
                    <a:pt x="164" y="374"/>
                  </a:lnTo>
                  <a:lnTo>
                    <a:pt x="164" y="374"/>
                  </a:lnTo>
                  <a:lnTo>
                    <a:pt x="166" y="382"/>
                  </a:lnTo>
                  <a:lnTo>
                    <a:pt x="166" y="382"/>
                  </a:lnTo>
                  <a:lnTo>
                    <a:pt x="166" y="384"/>
                  </a:lnTo>
                  <a:lnTo>
                    <a:pt x="166" y="384"/>
                  </a:lnTo>
                  <a:lnTo>
                    <a:pt x="166" y="384"/>
                  </a:lnTo>
                  <a:lnTo>
                    <a:pt x="158" y="400"/>
                  </a:lnTo>
                  <a:lnTo>
                    <a:pt x="158" y="400"/>
                  </a:lnTo>
                  <a:lnTo>
                    <a:pt x="158" y="402"/>
                  </a:lnTo>
                  <a:lnTo>
                    <a:pt x="158" y="402"/>
                  </a:lnTo>
                  <a:lnTo>
                    <a:pt x="158" y="404"/>
                  </a:lnTo>
                  <a:lnTo>
                    <a:pt x="158" y="404"/>
                  </a:lnTo>
                  <a:lnTo>
                    <a:pt x="158" y="404"/>
                  </a:lnTo>
                  <a:lnTo>
                    <a:pt x="158" y="404"/>
                  </a:lnTo>
                  <a:lnTo>
                    <a:pt x="158" y="408"/>
                  </a:lnTo>
                  <a:lnTo>
                    <a:pt x="158" y="408"/>
                  </a:lnTo>
                  <a:lnTo>
                    <a:pt x="158" y="410"/>
                  </a:lnTo>
                  <a:lnTo>
                    <a:pt x="158" y="410"/>
                  </a:lnTo>
                  <a:lnTo>
                    <a:pt x="156" y="410"/>
                  </a:lnTo>
                  <a:lnTo>
                    <a:pt x="156" y="410"/>
                  </a:lnTo>
                  <a:lnTo>
                    <a:pt x="150" y="418"/>
                  </a:lnTo>
                  <a:lnTo>
                    <a:pt x="150" y="418"/>
                  </a:lnTo>
                  <a:lnTo>
                    <a:pt x="148" y="420"/>
                  </a:lnTo>
                  <a:lnTo>
                    <a:pt x="148" y="422"/>
                  </a:lnTo>
                  <a:lnTo>
                    <a:pt x="148" y="422"/>
                  </a:lnTo>
                  <a:lnTo>
                    <a:pt x="148" y="424"/>
                  </a:lnTo>
                  <a:lnTo>
                    <a:pt x="148" y="424"/>
                  </a:lnTo>
                  <a:lnTo>
                    <a:pt x="148" y="426"/>
                  </a:lnTo>
                  <a:lnTo>
                    <a:pt x="148" y="426"/>
                  </a:lnTo>
                  <a:lnTo>
                    <a:pt x="146" y="426"/>
                  </a:lnTo>
                  <a:lnTo>
                    <a:pt x="146" y="426"/>
                  </a:lnTo>
                  <a:lnTo>
                    <a:pt x="146" y="426"/>
                  </a:lnTo>
                  <a:lnTo>
                    <a:pt x="146" y="428"/>
                  </a:lnTo>
                  <a:lnTo>
                    <a:pt x="146" y="428"/>
                  </a:lnTo>
                  <a:lnTo>
                    <a:pt x="146" y="430"/>
                  </a:lnTo>
                  <a:lnTo>
                    <a:pt x="146" y="430"/>
                  </a:lnTo>
                  <a:lnTo>
                    <a:pt x="146" y="432"/>
                  </a:lnTo>
                  <a:lnTo>
                    <a:pt x="146" y="432"/>
                  </a:lnTo>
                  <a:lnTo>
                    <a:pt x="146" y="434"/>
                  </a:lnTo>
                  <a:lnTo>
                    <a:pt x="146" y="434"/>
                  </a:lnTo>
                  <a:lnTo>
                    <a:pt x="146" y="436"/>
                  </a:lnTo>
                  <a:lnTo>
                    <a:pt x="146" y="436"/>
                  </a:lnTo>
                  <a:lnTo>
                    <a:pt x="146" y="438"/>
                  </a:lnTo>
                  <a:lnTo>
                    <a:pt x="146" y="438"/>
                  </a:lnTo>
                  <a:lnTo>
                    <a:pt x="146" y="440"/>
                  </a:lnTo>
                  <a:lnTo>
                    <a:pt x="146" y="440"/>
                  </a:lnTo>
                  <a:lnTo>
                    <a:pt x="146" y="442"/>
                  </a:lnTo>
                  <a:lnTo>
                    <a:pt x="146" y="442"/>
                  </a:lnTo>
                  <a:lnTo>
                    <a:pt x="136" y="468"/>
                  </a:lnTo>
                  <a:lnTo>
                    <a:pt x="136" y="468"/>
                  </a:lnTo>
                  <a:lnTo>
                    <a:pt x="134" y="474"/>
                  </a:lnTo>
                  <a:lnTo>
                    <a:pt x="134" y="474"/>
                  </a:lnTo>
                  <a:lnTo>
                    <a:pt x="134" y="476"/>
                  </a:lnTo>
                  <a:lnTo>
                    <a:pt x="134" y="476"/>
                  </a:lnTo>
                  <a:lnTo>
                    <a:pt x="134" y="478"/>
                  </a:lnTo>
                  <a:lnTo>
                    <a:pt x="134" y="478"/>
                  </a:lnTo>
                  <a:lnTo>
                    <a:pt x="132" y="482"/>
                  </a:lnTo>
                  <a:lnTo>
                    <a:pt x="132" y="482"/>
                  </a:lnTo>
                  <a:lnTo>
                    <a:pt x="132" y="484"/>
                  </a:lnTo>
                  <a:lnTo>
                    <a:pt x="132" y="484"/>
                  </a:lnTo>
                  <a:lnTo>
                    <a:pt x="132" y="486"/>
                  </a:lnTo>
                  <a:lnTo>
                    <a:pt x="132" y="486"/>
                  </a:lnTo>
                  <a:lnTo>
                    <a:pt x="130" y="486"/>
                  </a:lnTo>
                  <a:lnTo>
                    <a:pt x="130" y="486"/>
                  </a:lnTo>
                  <a:lnTo>
                    <a:pt x="128" y="488"/>
                  </a:lnTo>
                  <a:lnTo>
                    <a:pt x="128" y="488"/>
                  </a:lnTo>
                  <a:lnTo>
                    <a:pt x="128" y="490"/>
                  </a:lnTo>
                  <a:lnTo>
                    <a:pt x="128" y="490"/>
                  </a:lnTo>
                  <a:lnTo>
                    <a:pt x="130" y="492"/>
                  </a:lnTo>
                  <a:lnTo>
                    <a:pt x="130" y="492"/>
                  </a:lnTo>
                  <a:lnTo>
                    <a:pt x="128" y="494"/>
                  </a:lnTo>
                  <a:lnTo>
                    <a:pt x="128" y="494"/>
                  </a:lnTo>
                  <a:lnTo>
                    <a:pt x="126" y="494"/>
                  </a:lnTo>
                  <a:lnTo>
                    <a:pt x="126" y="494"/>
                  </a:lnTo>
                  <a:lnTo>
                    <a:pt x="124" y="502"/>
                  </a:lnTo>
                  <a:lnTo>
                    <a:pt x="124" y="502"/>
                  </a:lnTo>
                  <a:lnTo>
                    <a:pt x="124" y="502"/>
                  </a:lnTo>
                  <a:lnTo>
                    <a:pt x="124" y="502"/>
                  </a:lnTo>
                  <a:lnTo>
                    <a:pt x="124" y="504"/>
                  </a:lnTo>
                  <a:lnTo>
                    <a:pt x="124" y="504"/>
                  </a:lnTo>
                  <a:lnTo>
                    <a:pt x="122" y="506"/>
                  </a:lnTo>
                  <a:lnTo>
                    <a:pt x="122" y="506"/>
                  </a:lnTo>
                  <a:lnTo>
                    <a:pt x="124" y="508"/>
                  </a:lnTo>
                  <a:lnTo>
                    <a:pt x="124" y="508"/>
                  </a:lnTo>
                  <a:lnTo>
                    <a:pt x="124" y="508"/>
                  </a:lnTo>
                  <a:lnTo>
                    <a:pt x="124" y="508"/>
                  </a:lnTo>
                  <a:lnTo>
                    <a:pt x="122" y="514"/>
                  </a:lnTo>
                  <a:lnTo>
                    <a:pt x="122" y="514"/>
                  </a:lnTo>
                  <a:lnTo>
                    <a:pt x="122" y="518"/>
                  </a:lnTo>
                  <a:lnTo>
                    <a:pt x="122" y="518"/>
                  </a:lnTo>
                  <a:lnTo>
                    <a:pt x="122" y="520"/>
                  </a:lnTo>
                  <a:lnTo>
                    <a:pt x="122" y="520"/>
                  </a:lnTo>
                  <a:lnTo>
                    <a:pt x="122" y="522"/>
                  </a:lnTo>
                  <a:lnTo>
                    <a:pt x="122" y="522"/>
                  </a:lnTo>
                  <a:lnTo>
                    <a:pt x="118" y="524"/>
                  </a:lnTo>
                  <a:lnTo>
                    <a:pt x="118" y="524"/>
                  </a:lnTo>
                  <a:lnTo>
                    <a:pt x="116" y="526"/>
                  </a:lnTo>
                  <a:lnTo>
                    <a:pt x="116" y="526"/>
                  </a:lnTo>
                  <a:lnTo>
                    <a:pt x="116" y="528"/>
                  </a:lnTo>
                  <a:lnTo>
                    <a:pt x="116" y="528"/>
                  </a:lnTo>
                  <a:lnTo>
                    <a:pt x="116" y="530"/>
                  </a:lnTo>
                  <a:lnTo>
                    <a:pt x="116" y="530"/>
                  </a:lnTo>
                  <a:lnTo>
                    <a:pt x="116" y="532"/>
                  </a:lnTo>
                  <a:lnTo>
                    <a:pt x="116" y="532"/>
                  </a:lnTo>
                  <a:lnTo>
                    <a:pt x="114" y="532"/>
                  </a:lnTo>
                  <a:lnTo>
                    <a:pt x="114" y="532"/>
                  </a:lnTo>
                  <a:lnTo>
                    <a:pt x="112" y="534"/>
                  </a:lnTo>
                  <a:lnTo>
                    <a:pt x="112" y="534"/>
                  </a:lnTo>
                  <a:lnTo>
                    <a:pt x="110" y="536"/>
                  </a:lnTo>
                  <a:lnTo>
                    <a:pt x="110" y="536"/>
                  </a:lnTo>
                  <a:lnTo>
                    <a:pt x="108" y="540"/>
                  </a:lnTo>
                  <a:lnTo>
                    <a:pt x="108" y="540"/>
                  </a:lnTo>
                  <a:lnTo>
                    <a:pt x="106" y="540"/>
                  </a:lnTo>
                  <a:lnTo>
                    <a:pt x="106" y="540"/>
                  </a:lnTo>
                  <a:lnTo>
                    <a:pt x="106" y="540"/>
                  </a:lnTo>
                  <a:lnTo>
                    <a:pt x="106" y="548"/>
                  </a:lnTo>
                  <a:lnTo>
                    <a:pt x="104" y="554"/>
                  </a:lnTo>
                  <a:lnTo>
                    <a:pt x="100" y="562"/>
                  </a:lnTo>
                  <a:lnTo>
                    <a:pt x="92" y="568"/>
                  </a:lnTo>
                  <a:lnTo>
                    <a:pt x="92" y="568"/>
                  </a:lnTo>
                  <a:lnTo>
                    <a:pt x="92" y="570"/>
                  </a:lnTo>
                  <a:lnTo>
                    <a:pt x="92" y="570"/>
                  </a:lnTo>
                  <a:lnTo>
                    <a:pt x="92" y="570"/>
                  </a:lnTo>
                  <a:lnTo>
                    <a:pt x="92" y="570"/>
                  </a:lnTo>
                  <a:lnTo>
                    <a:pt x="90" y="574"/>
                  </a:lnTo>
                  <a:lnTo>
                    <a:pt x="90" y="574"/>
                  </a:lnTo>
                  <a:lnTo>
                    <a:pt x="90" y="576"/>
                  </a:lnTo>
                  <a:lnTo>
                    <a:pt x="90" y="576"/>
                  </a:lnTo>
                  <a:lnTo>
                    <a:pt x="90" y="576"/>
                  </a:lnTo>
                  <a:lnTo>
                    <a:pt x="90" y="576"/>
                  </a:lnTo>
                  <a:lnTo>
                    <a:pt x="62" y="610"/>
                  </a:lnTo>
                  <a:lnTo>
                    <a:pt x="32" y="642"/>
                  </a:lnTo>
                  <a:lnTo>
                    <a:pt x="32" y="642"/>
                  </a:lnTo>
                  <a:lnTo>
                    <a:pt x="30" y="644"/>
                  </a:lnTo>
                  <a:lnTo>
                    <a:pt x="30" y="644"/>
                  </a:lnTo>
                  <a:lnTo>
                    <a:pt x="30" y="646"/>
                  </a:lnTo>
                  <a:lnTo>
                    <a:pt x="30" y="646"/>
                  </a:lnTo>
                  <a:lnTo>
                    <a:pt x="28" y="648"/>
                  </a:lnTo>
                  <a:lnTo>
                    <a:pt x="28" y="648"/>
                  </a:lnTo>
                  <a:lnTo>
                    <a:pt x="26" y="652"/>
                  </a:lnTo>
                  <a:lnTo>
                    <a:pt x="26" y="652"/>
                  </a:lnTo>
                  <a:lnTo>
                    <a:pt x="18" y="656"/>
                  </a:lnTo>
                  <a:lnTo>
                    <a:pt x="18" y="656"/>
                  </a:lnTo>
                  <a:lnTo>
                    <a:pt x="16" y="656"/>
                  </a:lnTo>
                  <a:lnTo>
                    <a:pt x="16" y="656"/>
                  </a:lnTo>
                  <a:lnTo>
                    <a:pt x="14" y="662"/>
                  </a:lnTo>
                  <a:lnTo>
                    <a:pt x="14" y="662"/>
                  </a:lnTo>
                  <a:lnTo>
                    <a:pt x="12" y="664"/>
                  </a:lnTo>
                  <a:lnTo>
                    <a:pt x="10" y="666"/>
                  </a:lnTo>
                  <a:lnTo>
                    <a:pt x="10" y="666"/>
                  </a:lnTo>
                  <a:lnTo>
                    <a:pt x="8" y="668"/>
                  </a:lnTo>
                  <a:lnTo>
                    <a:pt x="8" y="668"/>
                  </a:lnTo>
                  <a:lnTo>
                    <a:pt x="6" y="672"/>
                  </a:lnTo>
                  <a:lnTo>
                    <a:pt x="6" y="672"/>
                  </a:lnTo>
                  <a:lnTo>
                    <a:pt x="4" y="672"/>
                  </a:lnTo>
                  <a:lnTo>
                    <a:pt x="4" y="672"/>
                  </a:lnTo>
                  <a:lnTo>
                    <a:pt x="2" y="672"/>
                  </a:lnTo>
                  <a:lnTo>
                    <a:pt x="2" y="672"/>
                  </a:lnTo>
                  <a:lnTo>
                    <a:pt x="0" y="678"/>
                  </a:lnTo>
                  <a:lnTo>
                    <a:pt x="2" y="682"/>
                  </a:lnTo>
                  <a:lnTo>
                    <a:pt x="2" y="682"/>
                  </a:lnTo>
                  <a:lnTo>
                    <a:pt x="6" y="682"/>
                  </a:lnTo>
                  <a:lnTo>
                    <a:pt x="6" y="682"/>
                  </a:lnTo>
                  <a:lnTo>
                    <a:pt x="8" y="682"/>
                  </a:lnTo>
                  <a:lnTo>
                    <a:pt x="8" y="682"/>
                  </a:lnTo>
                  <a:lnTo>
                    <a:pt x="10" y="680"/>
                  </a:lnTo>
                  <a:lnTo>
                    <a:pt x="10" y="680"/>
                  </a:lnTo>
                  <a:lnTo>
                    <a:pt x="10" y="680"/>
                  </a:lnTo>
                  <a:lnTo>
                    <a:pt x="10" y="680"/>
                  </a:lnTo>
                  <a:lnTo>
                    <a:pt x="12" y="678"/>
                  </a:lnTo>
                  <a:lnTo>
                    <a:pt x="12" y="678"/>
                  </a:lnTo>
                  <a:lnTo>
                    <a:pt x="14" y="678"/>
                  </a:lnTo>
                  <a:lnTo>
                    <a:pt x="14" y="678"/>
                  </a:lnTo>
                  <a:lnTo>
                    <a:pt x="14" y="676"/>
                  </a:lnTo>
                  <a:lnTo>
                    <a:pt x="14" y="676"/>
                  </a:lnTo>
                  <a:lnTo>
                    <a:pt x="28" y="670"/>
                  </a:lnTo>
                  <a:lnTo>
                    <a:pt x="40" y="662"/>
                  </a:lnTo>
                  <a:lnTo>
                    <a:pt x="50" y="654"/>
                  </a:lnTo>
                  <a:lnTo>
                    <a:pt x="60" y="642"/>
                  </a:lnTo>
                  <a:lnTo>
                    <a:pt x="60" y="642"/>
                  </a:lnTo>
                  <a:lnTo>
                    <a:pt x="62" y="642"/>
                  </a:lnTo>
                  <a:lnTo>
                    <a:pt x="62" y="642"/>
                  </a:lnTo>
                  <a:lnTo>
                    <a:pt x="62" y="644"/>
                  </a:lnTo>
                  <a:lnTo>
                    <a:pt x="64" y="644"/>
                  </a:lnTo>
                  <a:lnTo>
                    <a:pt x="64" y="644"/>
                  </a:lnTo>
                  <a:lnTo>
                    <a:pt x="66" y="642"/>
                  </a:lnTo>
                  <a:lnTo>
                    <a:pt x="66" y="642"/>
                  </a:lnTo>
                  <a:lnTo>
                    <a:pt x="66" y="640"/>
                  </a:lnTo>
                  <a:lnTo>
                    <a:pt x="66" y="640"/>
                  </a:lnTo>
                  <a:lnTo>
                    <a:pt x="64" y="636"/>
                  </a:lnTo>
                  <a:lnTo>
                    <a:pt x="64" y="636"/>
                  </a:lnTo>
                  <a:lnTo>
                    <a:pt x="70" y="632"/>
                  </a:lnTo>
                  <a:lnTo>
                    <a:pt x="74" y="626"/>
                  </a:lnTo>
                  <a:lnTo>
                    <a:pt x="74" y="626"/>
                  </a:lnTo>
                  <a:lnTo>
                    <a:pt x="78" y="624"/>
                  </a:lnTo>
                  <a:lnTo>
                    <a:pt x="78" y="624"/>
                  </a:lnTo>
                  <a:lnTo>
                    <a:pt x="78" y="622"/>
                  </a:lnTo>
                  <a:lnTo>
                    <a:pt x="78" y="622"/>
                  </a:lnTo>
                  <a:lnTo>
                    <a:pt x="82" y="620"/>
                  </a:lnTo>
                  <a:lnTo>
                    <a:pt x="82" y="620"/>
                  </a:lnTo>
                  <a:lnTo>
                    <a:pt x="84" y="620"/>
                  </a:lnTo>
                  <a:lnTo>
                    <a:pt x="84" y="620"/>
                  </a:lnTo>
                  <a:lnTo>
                    <a:pt x="92" y="614"/>
                  </a:lnTo>
                  <a:lnTo>
                    <a:pt x="92" y="614"/>
                  </a:lnTo>
                  <a:lnTo>
                    <a:pt x="94" y="614"/>
                  </a:lnTo>
                  <a:lnTo>
                    <a:pt x="94" y="614"/>
                  </a:lnTo>
                  <a:lnTo>
                    <a:pt x="96" y="614"/>
                  </a:lnTo>
                  <a:lnTo>
                    <a:pt x="96" y="610"/>
                  </a:lnTo>
                  <a:lnTo>
                    <a:pt x="96" y="610"/>
                  </a:lnTo>
                  <a:lnTo>
                    <a:pt x="98" y="608"/>
                  </a:lnTo>
                  <a:lnTo>
                    <a:pt x="98" y="608"/>
                  </a:lnTo>
                  <a:lnTo>
                    <a:pt x="100" y="608"/>
                  </a:lnTo>
                  <a:lnTo>
                    <a:pt x="100" y="608"/>
                  </a:lnTo>
                  <a:lnTo>
                    <a:pt x="100" y="604"/>
                  </a:lnTo>
                  <a:lnTo>
                    <a:pt x="98" y="602"/>
                  </a:lnTo>
                  <a:lnTo>
                    <a:pt x="98" y="602"/>
                  </a:lnTo>
                  <a:lnTo>
                    <a:pt x="100" y="602"/>
                  </a:lnTo>
                  <a:lnTo>
                    <a:pt x="100" y="602"/>
                  </a:lnTo>
                  <a:lnTo>
                    <a:pt x="104" y="602"/>
                  </a:lnTo>
                  <a:lnTo>
                    <a:pt x="104" y="602"/>
                  </a:lnTo>
                  <a:lnTo>
                    <a:pt x="104" y="600"/>
                  </a:lnTo>
                  <a:lnTo>
                    <a:pt x="104" y="600"/>
                  </a:lnTo>
                  <a:lnTo>
                    <a:pt x="108" y="600"/>
                  </a:lnTo>
                  <a:lnTo>
                    <a:pt x="108" y="600"/>
                  </a:lnTo>
                  <a:lnTo>
                    <a:pt x="108" y="602"/>
                  </a:lnTo>
                  <a:lnTo>
                    <a:pt x="108" y="602"/>
                  </a:lnTo>
                  <a:lnTo>
                    <a:pt x="108" y="606"/>
                  </a:lnTo>
                  <a:lnTo>
                    <a:pt x="108" y="606"/>
                  </a:lnTo>
                  <a:lnTo>
                    <a:pt x="110" y="606"/>
                  </a:lnTo>
                  <a:lnTo>
                    <a:pt x="110" y="608"/>
                  </a:lnTo>
                  <a:lnTo>
                    <a:pt x="110" y="608"/>
                  </a:lnTo>
                  <a:lnTo>
                    <a:pt x="102" y="618"/>
                  </a:lnTo>
                  <a:lnTo>
                    <a:pt x="102" y="618"/>
                  </a:lnTo>
                  <a:lnTo>
                    <a:pt x="100" y="620"/>
                  </a:lnTo>
                  <a:lnTo>
                    <a:pt x="100" y="620"/>
                  </a:lnTo>
                  <a:lnTo>
                    <a:pt x="96" y="620"/>
                  </a:lnTo>
                  <a:lnTo>
                    <a:pt x="96" y="620"/>
                  </a:lnTo>
                  <a:lnTo>
                    <a:pt x="94" y="622"/>
                  </a:lnTo>
                  <a:lnTo>
                    <a:pt x="94" y="622"/>
                  </a:lnTo>
                  <a:lnTo>
                    <a:pt x="94" y="626"/>
                  </a:lnTo>
                  <a:lnTo>
                    <a:pt x="94" y="626"/>
                  </a:lnTo>
                  <a:lnTo>
                    <a:pt x="96" y="626"/>
                  </a:lnTo>
                  <a:lnTo>
                    <a:pt x="96" y="626"/>
                  </a:lnTo>
                  <a:lnTo>
                    <a:pt x="94" y="626"/>
                  </a:lnTo>
                  <a:lnTo>
                    <a:pt x="94" y="626"/>
                  </a:lnTo>
                  <a:lnTo>
                    <a:pt x="82" y="646"/>
                  </a:lnTo>
                  <a:lnTo>
                    <a:pt x="82" y="646"/>
                  </a:lnTo>
                  <a:lnTo>
                    <a:pt x="80" y="648"/>
                  </a:lnTo>
                  <a:lnTo>
                    <a:pt x="80" y="648"/>
                  </a:lnTo>
                  <a:lnTo>
                    <a:pt x="78" y="646"/>
                  </a:lnTo>
                  <a:lnTo>
                    <a:pt x="78" y="646"/>
                  </a:lnTo>
                  <a:lnTo>
                    <a:pt x="74" y="646"/>
                  </a:lnTo>
                  <a:lnTo>
                    <a:pt x="74" y="646"/>
                  </a:lnTo>
                  <a:lnTo>
                    <a:pt x="70" y="650"/>
                  </a:lnTo>
                  <a:lnTo>
                    <a:pt x="70" y="650"/>
                  </a:lnTo>
                  <a:lnTo>
                    <a:pt x="70" y="652"/>
                  </a:lnTo>
                  <a:lnTo>
                    <a:pt x="70" y="652"/>
                  </a:lnTo>
                  <a:lnTo>
                    <a:pt x="56" y="664"/>
                  </a:lnTo>
                  <a:lnTo>
                    <a:pt x="56" y="664"/>
                  </a:lnTo>
                  <a:lnTo>
                    <a:pt x="56" y="666"/>
                  </a:lnTo>
                  <a:lnTo>
                    <a:pt x="56" y="666"/>
                  </a:lnTo>
                  <a:lnTo>
                    <a:pt x="56" y="668"/>
                  </a:lnTo>
                  <a:lnTo>
                    <a:pt x="56" y="668"/>
                  </a:lnTo>
                  <a:lnTo>
                    <a:pt x="56" y="670"/>
                  </a:lnTo>
                  <a:lnTo>
                    <a:pt x="60" y="668"/>
                  </a:lnTo>
                  <a:lnTo>
                    <a:pt x="60" y="668"/>
                  </a:lnTo>
                  <a:lnTo>
                    <a:pt x="62" y="668"/>
                  </a:lnTo>
                  <a:lnTo>
                    <a:pt x="62" y="668"/>
                  </a:lnTo>
                  <a:lnTo>
                    <a:pt x="64" y="668"/>
                  </a:lnTo>
                  <a:lnTo>
                    <a:pt x="64" y="668"/>
                  </a:lnTo>
                  <a:lnTo>
                    <a:pt x="64" y="668"/>
                  </a:lnTo>
                  <a:lnTo>
                    <a:pt x="64" y="668"/>
                  </a:lnTo>
                  <a:lnTo>
                    <a:pt x="66" y="670"/>
                  </a:lnTo>
                  <a:lnTo>
                    <a:pt x="66" y="670"/>
                  </a:lnTo>
                  <a:lnTo>
                    <a:pt x="66" y="674"/>
                  </a:lnTo>
                  <a:lnTo>
                    <a:pt x="66" y="674"/>
                  </a:lnTo>
                  <a:lnTo>
                    <a:pt x="68" y="676"/>
                  </a:lnTo>
                  <a:lnTo>
                    <a:pt x="68" y="676"/>
                  </a:lnTo>
                  <a:lnTo>
                    <a:pt x="70" y="676"/>
                  </a:lnTo>
                  <a:lnTo>
                    <a:pt x="70" y="676"/>
                  </a:lnTo>
                  <a:lnTo>
                    <a:pt x="72" y="676"/>
                  </a:lnTo>
                  <a:lnTo>
                    <a:pt x="72" y="676"/>
                  </a:lnTo>
                  <a:lnTo>
                    <a:pt x="76" y="674"/>
                  </a:lnTo>
                  <a:lnTo>
                    <a:pt x="76" y="674"/>
                  </a:lnTo>
                  <a:lnTo>
                    <a:pt x="76" y="672"/>
                  </a:lnTo>
                  <a:lnTo>
                    <a:pt x="76" y="672"/>
                  </a:lnTo>
                  <a:lnTo>
                    <a:pt x="80" y="672"/>
                  </a:lnTo>
                  <a:lnTo>
                    <a:pt x="82" y="670"/>
                  </a:lnTo>
                  <a:lnTo>
                    <a:pt x="82" y="670"/>
                  </a:lnTo>
                  <a:lnTo>
                    <a:pt x="82" y="670"/>
                  </a:lnTo>
                  <a:lnTo>
                    <a:pt x="84" y="668"/>
                  </a:lnTo>
                  <a:lnTo>
                    <a:pt x="84" y="668"/>
                  </a:lnTo>
                  <a:lnTo>
                    <a:pt x="86" y="666"/>
                  </a:lnTo>
                  <a:lnTo>
                    <a:pt x="86" y="666"/>
                  </a:lnTo>
                  <a:lnTo>
                    <a:pt x="86" y="666"/>
                  </a:lnTo>
                  <a:lnTo>
                    <a:pt x="86" y="666"/>
                  </a:lnTo>
                  <a:lnTo>
                    <a:pt x="92" y="664"/>
                  </a:lnTo>
                  <a:lnTo>
                    <a:pt x="94" y="662"/>
                  </a:lnTo>
                  <a:lnTo>
                    <a:pt x="94" y="662"/>
                  </a:lnTo>
                  <a:lnTo>
                    <a:pt x="94" y="660"/>
                  </a:lnTo>
                  <a:lnTo>
                    <a:pt x="94" y="660"/>
                  </a:lnTo>
                  <a:lnTo>
                    <a:pt x="96" y="660"/>
                  </a:lnTo>
                  <a:lnTo>
                    <a:pt x="96" y="660"/>
                  </a:lnTo>
                  <a:lnTo>
                    <a:pt x="96" y="658"/>
                  </a:lnTo>
                  <a:lnTo>
                    <a:pt x="96" y="658"/>
                  </a:lnTo>
                  <a:lnTo>
                    <a:pt x="96" y="656"/>
                  </a:lnTo>
                  <a:lnTo>
                    <a:pt x="96" y="656"/>
                  </a:lnTo>
                  <a:lnTo>
                    <a:pt x="98" y="656"/>
                  </a:lnTo>
                  <a:lnTo>
                    <a:pt x="98" y="656"/>
                  </a:lnTo>
                  <a:lnTo>
                    <a:pt x="98" y="654"/>
                  </a:lnTo>
                  <a:lnTo>
                    <a:pt x="98" y="654"/>
                  </a:lnTo>
                  <a:lnTo>
                    <a:pt x="104" y="652"/>
                  </a:lnTo>
                  <a:lnTo>
                    <a:pt x="110" y="646"/>
                  </a:lnTo>
                  <a:lnTo>
                    <a:pt x="110" y="646"/>
                  </a:lnTo>
                  <a:lnTo>
                    <a:pt x="112" y="646"/>
                  </a:lnTo>
                  <a:lnTo>
                    <a:pt x="112" y="646"/>
                  </a:lnTo>
                  <a:lnTo>
                    <a:pt x="114" y="646"/>
                  </a:lnTo>
                  <a:lnTo>
                    <a:pt x="114" y="646"/>
                  </a:lnTo>
                  <a:lnTo>
                    <a:pt x="116" y="644"/>
                  </a:lnTo>
                  <a:lnTo>
                    <a:pt x="116" y="644"/>
                  </a:lnTo>
                  <a:lnTo>
                    <a:pt x="116" y="642"/>
                  </a:lnTo>
                  <a:lnTo>
                    <a:pt x="116" y="642"/>
                  </a:lnTo>
                  <a:lnTo>
                    <a:pt x="116" y="636"/>
                  </a:lnTo>
                  <a:lnTo>
                    <a:pt x="116" y="636"/>
                  </a:lnTo>
                  <a:lnTo>
                    <a:pt x="118" y="636"/>
                  </a:lnTo>
                  <a:lnTo>
                    <a:pt x="118" y="636"/>
                  </a:lnTo>
                  <a:lnTo>
                    <a:pt x="120" y="634"/>
                  </a:lnTo>
                  <a:lnTo>
                    <a:pt x="120" y="634"/>
                  </a:lnTo>
                  <a:lnTo>
                    <a:pt x="124" y="634"/>
                  </a:lnTo>
                  <a:lnTo>
                    <a:pt x="124" y="634"/>
                  </a:lnTo>
                  <a:lnTo>
                    <a:pt x="126" y="634"/>
                  </a:lnTo>
                  <a:lnTo>
                    <a:pt x="126" y="634"/>
                  </a:lnTo>
                  <a:lnTo>
                    <a:pt x="130" y="634"/>
                  </a:lnTo>
                  <a:lnTo>
                    <a:pt x="130" y="634"/>
                  </a:lnTo>
                  <a:lnTo>
                    <a:pt x="130" y="634"/>
                  </a:lnTo>
                  <a:lnTo>
                    <a:pt x="130" y="634"/>
                  </a:lnTo>
                  <a:lnTo>
                    <a:pt x="136" y="632"/>
                  </a:lnTo>
                  <a:lnTo>
                    <a:pt x="136" y="632"/>
                  </a:lnTo>
                  <a:lnTo>
                    <a:pt x="136" y="630"/>
                  </a:lnTo>
                  <a:lnTo>
                    <a:pt x="136" y="630"/>
                  </a:lnTo>
                  <a:lnTo>
                    <a:pt x="138" y="630"/>
                  </a:lnTo>
                  <a:lnTo>
                    <a:pt x="138" y="630"/>
                  </a:lnTo>
                  <a:lnTo>
                    <a:pt x="138" y="628"/>
                  </a:lnTo>
                  <a:lnTo>
                    <a:pt x="138" y="628"/>
                  </a:lnTo>
                  <a:lnTo>
                    <a:pt x="138" y="626"/>
                  </a:lnTo>
                  <a:lnTo>
                    <a:pt x="138" y="626"/>
                  </a:lnTo>
                  <a:lnTo>
                    <a:pt x="136" y="624"/>
                  </a:lnTo>
                  <a:lnTo>
                    <a:pt x="136" y="624"/>
                  </a:lnTo>
                  <a:lnTo>
                    <a:pt x="138" y="624"/>
                  </a:lnTo>
                  <a:lnTo>
                    <a:pt x="142" y="622"/>
                  </a:lnTo>
                  <a:lnTo>
                    <a:pt x="142" y="622"/>
                  </a:lnTo>
                  <a:lnTo>
                    <a:pt x="142" y="618"/>
                  </a:lnTo>
                  <a:lnTo>
                    <a:pt x="142" y="618"/>
                  </a:lnTo>
                  <a:lnTo>
                    <a:pt x="144" y="616"/>
                  </a:lnTo>
                  <a:lnTo>
                    <a:pt x="142" y="616"/>
                  </a:lnTo>
                  <a:lnTo>
                    <a:pt x="142" y="616"/>
                  </a:lnTo>
                  <a:lnTo>
                    <a:pt x="140" y="616"/>
                  </a:lnTo>
                  <a:lnTo>
                    <a:pt x="140" y="616"/>
                  </a:lnTo>
                  <a:lnTo>
                    <a:pt x="138" y="614"/>
                  </a:lnTo>
                  <a:lnTo>
                    <a:pt x="138" y="614"/>
                  </a:lnTo>
                  <a:lnTo>
                    <a:pt x="142" y="612"/>
                  </a:lnTo>
                  <a:lnTo>
                    <a:pt x="142" y="612"/>
                  </a:lnTo>
                  <a:lnTo>
                    <a:pt x="142" y="612"/>
                  </a:lnTo>
                  <a:lnTo>
                    <a:pt x="142" y="612"/>
                  </a:lnTo>
                  <a:lnTo>
                    <a:pt x="142" y="610"/>
                  </a:lnTo>
                  <a:lnTo>
                    <a:pt x="142" y="610"/>
                  </a:lnTo>
                  <a:lnTo>
                    <a:pt x="140" y="606"/>
                  </a:lnTo>
                  <a:lnTo>
                    <a:pt x="140" y="606"/>
                  </a:lnTo>
                  <a:lnTo>
                    <a:pt x="142" y="606"/>
                  </a:lnTo>
                  <a:lnTo>
                    <a:pt x="142" y="606"/>
                  </a:lnTo>
                  <a:lnTo>
                    <a:pt x="146" y="606"/>
                  </a:lnTo>
                  <a:lnTo>
                    <a:pt x="146" y="606"/>
                  </a:lnTo>
                  <a:lnTo>
                    <a:pt x="146" y="604"/>
                  </a:lnTo>
                  <a:lnTo>
                    <a:pt x="146" y="604"/>
                  </a:lnTo>
                  <a:lnTo>
                    <a:pt x="148" y="600"/>
                  </a:lnTo>
                  <a:lnTo>
                    <a:pt x="148" y="600"/>
                  </a:lnTo>
                  <a:lnTo>
                    <a:pt x="150" y="600"/>
                  </a:lnTo>
                  <a:lnTo>
                    <a:pt x="150" y="600"/>
                  </a:lnTo>
                  <a:lnTo>
                    <a:pt x="152" y="602"/>
                  </a:lnTo>
                  <a:lnTo>
                    <a:pt x="154" y="602"/>
                  </a:lnTo>
                  <a:lnTo>
                    <a:pt x="154" y="602"/>
                  </a:lnTo>
                  <a:lnTo>
                    <a:pt x="156" y="602"/>
                  </a:lnTo>
                  <a:lnTo>
                    <a:pt x="156" y="602"/>
                  </a:lnTo>
                  <a:lnTo>
                    <a:pt x="158" y="602"/>
                  </a:lnTo>
                  <a:lnTo>
                    <a:pt x="158" y="602"/>
                  </a:lnTo>
                  <a:lnTo>
                    <a:pt x="160" y="600"/>
                  </a:lnTo>
                  <a:lnTo>
                    <a:pt x="160" y="600"/>
                  </a:lnTo>
                  <a:lnTo>
                    <a:pt x="160" y="598"/>
                  </a:lnTo>
                  <a:lnTo>
                    <a:pt x="160" y="598"/>
                  </a:lnTo>
                  <a:lnTo>
                    <a:pt x="164" y="596"/>
                  </a:lnTo>
                  <a:lnTo>
                    <a:pt x="164" y="596"/>
                  </a:lnTo>
                  <a:lnTo>
                    <a:pt x="168" y="596"/>
                  </a:lnTo>
                  <a:lnTo>
                    <a:pt x="168" y="596"/>
                  </a:lnTo>
                  <a:lnTo>
                    <a:pt x="168" y="594"/>
                  </a:lnTo>
                  <a:lnTo>
                    <a:pt x="168" y="594"/>
                  </a:lnTo>
                  <a:lnTo>
                    <a:pt x="170" y="592"/>
                  </a:lnTo>
                  <a:lnTo>
                    <a:pt x="170" y="592"/>
                  </a:lnTo>
                  <a:lnTo>
                    <a:pt x="172" y="592"/>
                  </a:lnTo>
                  <a:lnTo>
                    <a:pt x="172" y="592"/>
                  </a:lnTo>
                  <a:lnTo>
                    <a:pt x="174" y="590"/>
                  </a:lnTo>
                  <a:lnTo>
                    <a:pt x="174" y="590"/>
                  </a:lnTo>
                  <a:lnTo>
                    <a:pt x="178" y="594"/>
                  </a:lnTo>
                  <a:lnTo>
                    <a:pt x="176" y="590"/>
                  </a:lnTo>
                  <a:lnTo>
                    <a:pt x="176" y="590"/>
                  </a:lnTo>
                  <a:lnTo>
                    <a:pt x="176" y="588"/>
                  </a:lnTo>
                  <a:lnTo>
                    <a:pt x="176" y="588"/>
                  </a:lnTo>
                  <a:lnTo>
                    <a:pt x="176" y="588"/>
                  </a:lnTo>
                  <a:lnTo>
                    <a:pt x="176" y="588"/>
                  </a:lnTo>
                  <a:lnTo>
                    <a:pt x="176" y="586"/>
                  </a:lnTo>
                  <a:lnTo>
                    <a:pt x="176" y="586"/>
                  </a:lnTo>
                  <a:lnTo>
                    <a:pt x="176" y="584"/>
                  </a:lnTo>
                  <a:lnTo>
                    <a:pt x="176" y="584"/>
                  </a:lnTo>
                  <a:lnTo>
                    <a:pt x="178" y="580"/>
                  </a:lnTo>
                  <a:lnTo>
                    <a:pt x="178" y="580"/>
                  </a:lnTo>
                  <a:lnTo>
                    <a:pt x="180" y="576"/>
                  </a:lnTo>
                  <a:lnTo>
                    <a:pt x="182" y="576"/>
                  </a:lnTo>
                  <a:lnTo>
                    <a:pt x="182" y="576"/>
                  </a:lnTo>
                  <a:lnTo>
                    <a:pt x="184" y="580"/>
                  </a:lnTo>
                  <a:lnTo>
                    <a:pt x="188" y="578"/>
                  </a:lnTo>
                  <a:lnTo>
                    <a:pt x="188" y="578"/>
                  </a:lnTo>
                  <a:lnTo>
                    <a:pt x="188" y="578"/>
                  </a:lnTo>
                  <a:lnTo>
                    <a:pt x="188" y="578"/>
                  </a:lnTo>
                  <a:lnTo>
                    <a:pt x="188" y="576"/>
                  </a:lnTo>
                  <a:lnTo>
                    <a:pt x="188" y="576"/>
                  </a:lnTo>
                  <a:lnTo>
                    <a:pt x="194" y="572"/>
                  </a:lnTo>
                  <a:lnTo>
                    <a:pt x="198" y="566"/>
                  </a:lnTo>
                  <a:lnTo>
                    <a:pt x="198" y="566"/>
                  </a:lnTo>
                  <a:lnTo>
                    <a:pt x="198" y="564"/>
                  </a:lnTo>
                  <a:lnTo>
                    <a:pt x="198" y="564"/>
                  </a:lnTo>
                  <a:lnTo>
                    <a:pt x="198" y="562"/>
                  </a:lnTo>
                  <a:lnTo>
                    <a:pt x="198" y="562"/>
                  </a:lnTo>
                  <a:lnTo>
                    <a:pt x="198" y="560"/>
                  </a:lnTo>
                  <a:lnTo>
                    <a:pt x="198" y="560"/>
                  </a:lnTo>
                  <a:lnTo>
                    <a:pt x="198" y="560"/>
                  </a:lnTo>
                  <a:lnTo>
                    <a:pt x="198" y="560"/>
                  </a:lnTo>
                  <a:lnTo>
                    <a:pt x="200" y="558"/>
                  </a:lnTo>
                  <a:lnTo>
                    <a:pt x="198" y="556"/>
                  </a:lnTo>
                  <a:lnTo>
                    <a:pt x="198" y="556"/>
                  </a:lnTo>
                  <a:lnTo>
                    <a:pt x="196" y="556"/>
                  </a:lnTo>
                  <a:lnTo>
                    <a:pt x="196" y="556"/>
                  </a:lnTo>
                  <a:lnTo>
                    <a:pt x="194" y="556"/>
                  </a:lnTo>
                  <a:lnTo>
                    <a:pt x="194" y="552"/>
                  </a:lnTo>
                  <a:lnTo>
                    <a:pt x="194" y="552"/>
                  </a:lnTo>
                  <a:lnTo>
                    <a:pt x="204" y="548"/>
                  </a:lnTo>
                  <a:lnTo>
                    <a:pt x="204" y="548"/>
                  </a:lnTo>
                  <a:lnTo>
                    <a:pt x="206" y="546"/>
                  </a:lnTo>
                  <a:lnTo>
                    <a:pt x="206" y="546"/>
                  </a:lnTo>
                  <a:lnTo>
                    <a:pt x="208" y="546"/>
                  </a:lnTo>
                  <a:lnTo>
                    <a:pt x="208" y="546"/>
                  </a:lnTo>
                  <a:lnTo>
                    <a:pt x="208" y="542"/>
                  </a:lnTo>
                  <a:lnTo>
                    <a:pt x="206" y="540"/>
                  </a:lnTo>
                  <a:lnTo>
                    <a:pt x="206" y="540"/>
                  </a:lnTo>
                  <a:lnTo>
                    <a:pt x="206" y="540"/>
                  </a:lnTo>
                  <a:lnTo>
                    <a:pt x="206" y="540"/>
                  </a:lnTo>
                  <a:lnTo>
                    <a:pt x="202" y="540"/>
                  </a:lnTo>
                  <a:lnTo>
                    <a:pt x="202" y="540"/>
                  </a:lnTo>
                  <a:lnTo>
                    <a:pt x="202" y="538"/>
                  </a:lnTo>
                  <a:lnTo>
                    <a:pt x="202" y="538"/>
                  </a:lnTo>
                  <a:lnTo>
                    <a:pt x="202" y="536"/>
                  </a:lnTo>
                  <a:lnTo>
                    <a:pt x="202" y="536"/>
                  </a:lnTo>
                  <a:lnTo>
                    <a:pt x="202" y="534"/>
                  </a:lnTo>
                  <a:lnTo>
                    <a:pt x="202" y="534"/>
                  </a:lnTo>
                  <a:lnTo>
                    <a:pt x="210" y="530"/>
                  </a:lnTo>
                  <a:lnTo>
                    <a:pt x="216" y="526"/>
                  </a:lnTo>
                  <a:lnTo>
                    <a:pt x="220" y="520"/>
                  </a:lnTo>
                  <a:lnTo>
                    <a:pt x="222" y="512"/>
                  </a:lnTo>
                  <a:lnTo>
                    <a:pt x="222" y="512"/>
                  </a:lnTo>
                  <a:lnTo>
                    <a:pt x="222" y="510"/>
                  </a:lnTo>
                  <a:lnTo>
                    <a:pt x="222" y="510"/>
                  </a:lnTo>
                  <a:lnTo>
                    <a:pt x="224" y="510"/>
                  </a:lnTo>
                  <a:lnTo>
                    <a:pt x="226" y="506"/>
                  </a:lnTo>
                  <a:lnTo>
                    <a:pt x="226" y="506"/>
                  </a:lnTo>
                  <a:lnTo>
                    <a:pt x="224" y="504"/>
                  </a:lnTo>
                  <a:lnTo>
                    <a:pt x="224" y="502"/>
                  </a:lnTo>
                  <a:lnTo>
                    <a:pt x="224" y="502"/>
                  </a:lnTo>
                  <a:lnTo>
                    <a:pt x="226" y="500"/>
                  </a:lnTo>
                  <a:lnTo>
                    <a:pt x="226" y="498"/>
                  </a:lnTo>
                  <a:lnTo>
                    <a:pt x="226" y="498"/>
                  </a:lnTo>
                  <a:lnTo>
                    <a:pt x="226" y="496"/>
                  </a:lnTo>
                  <a:lnTo>
                    <a:pt x="226" y="496"/>
                  </a:lnTo>
                  <a:lnTo>
                    <a:pt x="228" y="494"/>
                  </a:lnTo>
                  <a:lnTo>
                    <a:pt x="228" y="494"/>
                  </a:lnTo>
                  <a:lnTo>
                    <a:pt x="228" y="492"/>
                  </a:lnTo>
                  <a:lnTo>
                    <a:pt x="228" y="492"/>
                  </a:lnTo>
                  <a:lnTo>
                    <a:pt x="228" y="490"/>
                  </a:lnTo>
                  <a:lnTo>
                    <a:pt x="228" y="490"/>
                  </a:lnTo>
                  <a:lnTo>
                    <a:pt x="230" y="488"/>
                  </a:lnTo>
                  <a:lnTo>
                    <a:pt x="228" y="486"/>
                  </a:lnTo>
                  <a:lnTo>
                    <a:pt x="228" y="486"/>
                  </a:lnTo>
                  <a:lnTo>
                    <a:pt x="228" y="484"/>
                  </a:lnTo>
                  <a:lnTo>
                    <a:pt x="228" y="484"/>
                  </a:lnTo>
                  <a:lnTo>
                    <a:pt x="226" y="482"/>
                  </a:lnTo>
                  <a:lnTo>
                    <a:pt x="226" y="482"/>
                  </a:lnTo>
                  <a:lnTo>
                    <a:pt x="228" y="480"/>
                  </a:lnTo>
                  <a:lnTo>
                    <a:pt x="230" y="478"/>
                  </a:lnTo>
                  <a:lnTo>
                    <a:pt x="230" y="478"/>
                  </a:lnTo>
                  <a:lnTo>
                    <a:pt x="230" y="476"/>
                  </a:lnTo>
                  <a:lnTo>
                    <a:pt x="230" y="476"/>
                  </a:lnTo>
                  <a:lnTo>
                    <a:pt x="234" y="476"/>
                  </a:lnTo>
                  <a:lnTo>
                    <a:pt x="234" y="476"/>
                  </a:lnTo>
                  <a:lnTo>
                    <a:pt x="234" y="474"/>
                  </a:lnTo>
                  <a:lnTo>
                    <a:pt x="234" y="474"/>
                  </a:lnTo>
                  <a:lnTo>
                    <a:pt x="234" y="472"/>
                  </a:lnTo>
                  <a:lnTo>
                    <a:pt x="234" y="472"/>
                  </a:lnTo>
                  <a:lnTo>
                    <a:pt x="234" y="468"/>
                  </a:lnTo>
                  <a:lnTo>
                    <a:pt x="232" y="466"/>
                  </a:lnTo>
                  <a:lnTo>
                    <a:pt x="232" y="466"/>
                  </a:lnTo>
                  <a:lnTo>
                    <a:pt x="232" y="464"/>
                  </a:lnTo>
                  <a:lnTo>
                    <a:pt x="232" y="464"/>
                  </a:lnTo>
                  <a:lnTo>
                    <a:pt x="232" y="462"/>
                  </a:lnTo>
                  <a:lnTo>
                    <a:pt x="232" y="462"/>
                  </a:lnTo>
                  <a:lnTo>
                    <a:pt x="234" y="460"/>
                  </a:lnTo>
                  <a:lnTo>
                    <a:pt x="236" y="456"/>
                  </a:lnTo>
                  <a:lnTo>
                    <a:pt x="238" y="454"/>
                  </a:lnTo>
                  <a:lnTo>
                    <a:pt x="240" y="450"/>
                  </a:lnTo>
                  <a:lnTo>
                    <a:pt x="240" y="450"/>
                  </a:lnTo>
                  <a:lnTo>
                    <a:pt x="240" y="448"/>
                  </a:lnTo>
                  <a:lnTo>
                    <a:pt x="240" y="448"/>
                  </a:lnTo>
                  <a:lnTo>
                    <a:pt x="240" y="446"/>
                  </a:lnTo>
                  <a:lnTo>
                    <a:pt x="240" y="446"/>
                  </a:lnTo>
                  <a:lnTo>
                    <a:pt x="240" y="444"/>
                  </a:lnTo>
                  <a:lnTo>
                    <a:pt x="240" y="444"/>
                  </a:lnTo>
                  <a:lnTo>
                    <a:pt x="240" y="442"/>
                  </a:lnTo>
                  <a:lnTo>
                    <a:pt x="240" y="442"/>
                  </a:lnTo>
                  <a:lnTo>
                    <a:pt x="240" y="442"/>
                  </a:lnTo>
                  <a:lnTo>
                    <a:pt x="242" y="442"/>
                  </a:lnTo>
                  <a:lnTo>
                    <a:pt x="242" y="442"/>
                  </a:lnTo>
                  <a:lnTo>
                    <a:pt x="242" y="440"/>
                  </a:lnTo>
                  <a:lnTo>
                    <a:pt x="242" y="440"/>
                  </a:lnTo>
                  <a:lnTo>
                    <a:pt x="242" y="438"/>
                  </a:lnTo>
                  <a:lnTo>
                    <a:pt x="242" y="438"/>
                  </a:lnTo>
                  <a:lnTo>
                    <a:pt x="242" y="436"/>
                  </a:lnTo>
                  <a:lnTo>
                    <a:pt x="242" y="436"/>
                  </a:lnTo>
                  <a:lnTo>
                    <a:pt x="242" y="434"/>
                  </a:lnTo>
                  <a:lnTo>
                    <a:pt x="242" y="434"/>
                  </a:lnTo>
                  <a:lnTo>
                    <a:pt x="244" y="432"/>
                  </a:lnTo>
                  <a:lnTo>
                    <a:pt x="244" y="432"/>
                  </a:lnTo>
                  <a:lnTo>
                    <a:pt x="244" y="430"/>
                  </a:lnTo>
                  <a:lnTo>
                    <a:pt x="244" y="430"/>
                  </a:lnTo>
                  <a:lnTo>
                    <a:pt x="244" y="428"/>
                  </a:lnTo>
                  <a:lnTo>
                    <a:pt x="244" y="428"/>
                  </a:lnTo>
                  <a:lnTo>
                    <a:pt x="244" y="426"/>
                  </a:lnTo>
                  <a:lnTo>
                    <a:pt x="244" y="426"/>
                  </a:lnTo>
                  <a:lnTo>
                    <a:pt x="246" y="426"/>
                  </a:lnTo>
                  <a:lnTo>
                    <a:pt x="246" y="426"/>
                  </a:lnTo>
                  <a:lnTo>
                    <a:pt x="246" y="424"/>
                  </a:lnTo>
                  <a:lnTo>
                    <a:pt x="244" y="422"/>
                  </a:lnTo>
                  <a:lnTo>
                    <a:pt x="244" y="422"/>
                  </a:lnTo>
                  <a:lnTo>
                    <a:pt x="244" y="422"/>
                  </a:lnTo>
                  <a:lnTo>
                    <a:pt x="244" y="422"/>
                  </a:lnTo>
                  <a:lnTo>
                    <a:pt x="242" y="420"/>
                  </a:lnTo>
                  <a:lnTo>
                    <a:pt x="242" y="420"/>
                  </a:lnTo>
                  <a:lnTo>
                    <a:pt x="244" y="416"/>
                  </a:lnTo>
                  <a:lnTo>
                    <a:pt x="248" y="410"/>
                  </a:lnTo>
                  <a:lnTo>
                    <a:pt x="248" y="410"/>
                  </a:lnTo>
                  <a:lnTo>
                    <a:pt x="248" y="408"/>
                  </a:lnTo>
                  <a:lnTo>
                    <a:pt x="248" y="408"/>
                  </a:lnTo>
                  <a:lnTo>
                    <a:pt x="248" y="404"/>
                  </a:lnTo>
                  <a:lnTo>
                    <a:pt x="248" y="404"/>
                  </a:lnTo>
                  <a:lnTo>
                    <a:pt x="250" y="404"/>
                  </a:lnTo>
                  <a:lnTo>
                    <a:pt x="250" y="404"/>
                  </a:lnTo>
                  <a:lnTo>
                    <a:pt x="250" y="402"/>
                  </a:lnTo>
                  <a:lnTo>
                    <a:pt x="250" y="402"/>
                  </a:lnTo>
                  <a:lnTo>
                    <a:pt x="252" y="400"/>
                  </a:lnTo>
                  <a:lnTo>
                    <a:pt x="252" y="400"/>
                  </a:lnTo>
                  <a:lnTo>
                    <a:pt x="252" y="398"/>
                  </a:lnTo>
                  <a:lnTo>
                    <a:pt x="252" y="398"/>
                  </a:lnTo>
                  <a:lnTo>
                    <a:pt x="252" y="396"/>
                  </a:lnTo>
                  <a:lnTo>
                    <a:pt x="252" y="396"/>
                  </a:lnTo>
                  <a:lnTo>
                    <a:pt x="254" y="394"/>
                  </a:lnTo>
                  <a:lnTo>
                    <a:pt x="254" y="394"/>
                  </a:lnTo>
                  <a:lnTo>
                    <a:pt x="254" y="392"/>
                  </a:lnTo>
                  <a:lnTo>
                    <a:pt x="254" y="392"/>
                  </a:lnTo>
                  <a:lnTo>
                    <a:pt x="254" y="390"/>
                  </a:lnTo>
                  <a:lnTo>
                    <a:pt x="254" y="390"/>
                  </a:lnTo>
                  <a:lnTo>
                    <a:pt x="254" y="388"/>
                  </a:lnTo>
                  <a:lnTo>
                    <a:pt x="254" y="388"/>
                  </a:lnTo>
                  <a:lnTo>
                    <a:pt x="254" y="386"/>
                  </a:lnTo>
                  <a:lnTo>
                    <a:pt x="254" y="386"/>
                  </a:lnTo>
                  <a:lnTo>
                    <a:pt x="256" y="384"/>
                  </a:lnTo>
                  <a:lnTo>
                    <a:pt x="256" y="380"/>
                  </a:lnTo>
                  <a:lnTo>
                    <a:pt x="256" y="380"/>
                  </a:lnTo>
                  <a:lnTo>
                    <a:pt x="256" y="378"/>
                  </a:lnTo>
                  <a:lnTo>
                    <a:pt x="256" y="378"/>
                  </a:lnTo>
                  <a:lnTo>
                    <a:pt x="258" y="378"/>
                  </a:lnTo>
                  <a:lnTo>
                    <a:pt x="258" y="378"/>
                  </a:lnTo>
                  <a:lnTo>
                    <a:pt x="258" y="374"/>
                  </a:lnTo>
                  <a:lnTo>
                    <a:pt x="256" y="372"/>
                  </a:lnTo>
                  <a:lnTo>
                    <a:pt x="256" y="372"/>
                  </a:lnTo>
                  <a:lnTo>
                    <a:pt x="256" y="372"/>
                  </a:lnTo>
                  <a:lnTo>
                    <a:pt x="256" y="372"/>
                  </a:lnTo>
                  <a:lnTo>
                    <a:pt x="256" y="368"/>
                  </a:lnTo>
                  <a:lnTo>
                    <a:pt x="256" y="368"/>
                  </a:lnTo>
                  <a:lnTo>
                    <a:pt x="258" y="366"/>
                  </a:lnTo>
                  <a:lnTo>
                    <a:pt x="260" y="366"/>
                  </a:lnTo>
                  <a:lnTo>
                    <a:pt x="260" y="362"/>
                  </a:lnTo>
                  <a:lnTo>
                    <a:pt x="260" y="362"/>
                  </a:lnTo>
                  <a:lnTo>
                    <a:pt x="260" y="362"/>
                  </a:lnTo>
                  <a:lnTo>
                    <a:pt x="260" y="362"/>
                  </a:lnTo>
                  <a:lnTo>
                    <a:pt x="260" y="360"/>
                  </a:lnTo>
                  <a:lnTo>
                    <a:pt x="260" y="360"/>
                  </a:lnTo>
                  <a:lnTo>
                    <a:pt x="260" y="358"/>
                  </a:lnTo>
                  <a:lnTo>
                    <a:pt x="260" y="358"/>
                  </a:lnTo>
                  <a:lnTo>
                    <a:pt x="262" y="356"/>
                  </a:lnTo>
                  <a:lnTo>
                    <a:pt x="262" y="356"/>
                  </a:lnTo>
                  <a:lnTo>
                    <a:pt x="262" y="354"/>
                  </a:lnTo>
                  <a:lnTo>
                    <a:pt x="262" y="354"/>
                  </a:lnTo>
                  <a:lnTo>
                    <a:pt x="264" y="352"/>
                  </a:lnTo>
                  <a:lnTo>
                    <a:pt x="264" y="352"/>
                  </a:lnTo>
                  <a:lnTo>
                    <a:pt x="264" y="350"/>
                  </a:lnTo>
                  <a:lnTo>
                    <a:pt x="264" y="350"/>
                  </a:lnTo>
                  <a:lnTo>
                    <a:pt x="264" y="348"/>
                  </a:lnTo>
                  <a:lnTo>
                    <a:pt x="264" y="348"/>
                  </a:lnTo>
                  <a:lnTo>
                    <a:pt x="264" y="346"/>
                  </a:lnTo>
                  <a:lnTo>
                    <a:pt x="264" y="346"/>
                  </a:lnTo>
                  <a:lnTo>
                    <a:pt x="266" y="344"/>
                  </a:lnTo>
                  <a:lnTo>
                    <a:pt x="266" y="340"/>
                  </a:lnTo>
                  <a:lnTo>
                    <a:pt x="266" y="340"/>
                  </a:lnTo>
                  <a:lnTo>
                    <a:pt x="266" y="338"/>
                  </a:lnTo>
                  <a:lnTo>
                    <a:pt x="266" y="338"/>
                  </a:lnTo>
                  <a:lnTo>
                    <a:pt x="266" y="336"/>
                  </a:lnTo>
                  <a:lnTo>
                    <a:pt x="266" y="336"/>
                  </a:lnTo>
                  <a:lnTo>
                    <a:pt x="266" y="332"/>
                  </a:lnTo>
                  <a:lnTo>
                    <a:pt x="266" y="332"/>
                  </a:lnTo>
                  <a:lnTo>
                    <a:pt x="268" y="330"/>
                  </a:lnTo>
                  <a:lnTo>
                    <a:pt x="268" y="330"/>
                  </a:lnTo>
                  <a:lnTo>
                    <a:pt x="270" y="328"/>
                  </a:lnTo>
                  <a:lnTo>
                    <a:pt x="270" y="328"/>
                  </a:lnTo>
                  <a:lnTo>
                    <a:pt x="270" y="326"/>
                  </a:lnTo>
                  <a:lnTo>
                    <a:pt x="270" y="326"/>
                  </a:lnTo>
                  <a:lnTo>
                    <a:pt x="270" y="324"/>
                  </a:lnTo>
                  <a:lnTo>
                    <a:pt x="270" y="324"/>
                  </a:lnTo>
                  <a:lnTo>
                    <a:pt x="268" y="320"/>
                  </a:lnTo>
                  <a:lnTo>
                    <a:pt x="268" y="320"/>
                  </a:lnTo>
                  <a:lnTo>
                    <a:pt x="270" y="318"/>
                  </a:lnTo>
                  <a:lnTo>
                    <a:pt x="270" y="318"/>
                  </a:lnTo>
                  <a:lnTo>
                    <a:pt x="270" y="314"/>
                  </a:lnTo>
                  <a:lnTo>
                    <a:pt x="270" y="314"/>
                  </a:lnTo>
                  <a:lnTo>
                    <a:pt x="270" y="312"/>
                  </a:lnTo>
                  <a:lnTo>
                    <a:pt x="270" y="312"/>
                  </a:lnTo>
                  <a:lnTo>
                    <a:pt x="270" y="312"/>
                  </a:lnTo>
                  <a:lnTo>
                    <a:pt x="270" y="312"/>
                  </a:lnTo>
                  <a:lnTo>
                    <a:pt x="270" y="312"/>
                  </a:lnTo>
                  <a:lnTo>
                    <a:pt x="272" y="308"/>
                  </a:lnTo>
                  <a:lnTo>
                    <a:pt x="270" y="308"/>
                  </a:lnTo>
                  <a:lnTo>
                    <a:pt x="270" y="308"/>
                  </a:lnTo>
                  <a:lnTo>
                    <a:pt x="270" y="306"/>
                  </a:lnTo>
                  <a:lnTo>
                    <a:pt x="270" y="306"/>
                  </a:lnTo>
                  <a:lnTo>
                    <a:pt x="270" y="304"/>
                  </a:lnTo>
                  <a:lnTo>
                    <a:pt x="270" y="304"/>
                  </a:lnTo>
                  <a:lnTo>
                    <a:pt x="270" y="304"/>
                  </a:lnTo>
                  <a:lnTo>
                    <a:pt x="270" y="304"/>
                  </a:lnTo>
                  <a:lnTo>
                    <a:pt x="270" y="300"/>
                  </a:lnTo>
                  <a:lnTo>
                    <a:pt x="270" y="300"/>
                  </a:lnTo>
                  <a:lnTo>
                    <a:pt x="272" y="296"/>
                  </a:lnTo>
                  <a:lnTo>
                    <a:pt x="272" y="296"/>
                  </a:lnTo>
                  <a:lnTo>
                    <a:pt x="272" y="294"/>
                  </a:lnTo>
                  <a:lnTo>
                    <a:pt x="272" y="294"/>
                  </a:lnTo>
                  <a:lnTo>
                    <a:pt x="272" y="292"/>
                  </a:lnTo>
                  <a:lnTo>
                    <a:pt x="272" y="292"/>
                  </a:lnTo>
                  <a:lnTo>
                    <a:pt x="272" y="290"/>
                  </a:lnTo>
                  <a:lnTo>
                    <a:pt x="272" y="290"/>
                  </a:lnTo>
                  <a:lnTo>
                    <a:pt x="272" y="288"/>
                  </a:lnTo>
                  <a:lnTo>
                    <a:pt x="272" y="288"/>
                  </a:lnTo>
                  <a:lnTo>
                    <a:pt x="272" y="286"/>
                  </a:lnTo>
                  <a:lnTo>
                    <a:pt x="272" y="286"/>
                  </a:lnTo>
                  <a:lnTo>
                    <a:pt x="272" y="284"/>
                  </a:lnTo>
                  <a:lnTo>
                    <a:pt x="272" y="284"/>
                  </a:lnTo>
                  <a:lnTo>
                    <a:pt x="272" y="282"/>
                  </a:lnTo>
                  <a:lnTo>
                    <a:pt x="272" y="282"/>
                  </a:lnTo>
                  <a:lnTo>
                    <a:pt x="274" y="282"/>
                  </a:lnTo>
                  <a:lnTo>
                    <a:pt x="274" y="282"/>
                  </a:lnTo>
                  <a:lnTo>
                    <a:pt x="274" y="280"/>
                  </a:lnTo>
                  <a:lnTo>
                    <a:pt x="274" y="280"/>
                  </a:lnTo>
                  <a:lnTo>
                    <a:pt x="274" y="280"/>
                  </a:lnTo>
                  <a:lnTo>
                    <a:pt x="274" y="278"/>
                  </a:lnTo>
                  <a:lnTo>
                    <a:pt x="274" y="278"/>
                  </a:lnTo>
                  <a:lnTo>
                    <a:pt x="278" y="274"/>
                  </a:lnTo>
                  <a:lnTo>
                    <a:pt x="278" y="274"/>
                  </a:lnTo>
                  <a:lnTo>
                    <a:pt x="278" y="270"/>
                  </a:lnTo>
                  <a:lnTo>
                    <a:pt x="276" y="268"/>
                  </a:lnTo>
                  <a:lnTo>
                    <a:pt x="276" y="268"/>
                  </a:lnTo>
                  <a:lnTo>
                    <a:pt x="276" y="266"/>
                  </a:lnTo>
                  <a:lnTo>
                    <a:pt x="276" y="266"/>
                  </a:lnTo>
                  <a:lnTo>
                    <a:pt x="276" y="264"/>
                  </a:lnTo>
                  <a:lnTo>
                    <a:pt x="276" y="264"/>
                  </a:lnTo>
                  <a:lnTo>
                    <a:pt x="276" y="262"/>
                  </a:lnTo>
                  <a:lnTo>
                    <a:pt x="276" y="262"/>
                  </a:lnTo>
                  <a:lnTo>
                    <a:pt x="276" y="260"/>
                  </a:lnTo>
                  <a:lnTo>
                    <a:pt x="276" y="260"/>
                  </a:lnTo>
                  <a:lnTo>
                    <a:pt x="278" y="258"/>
                  </a:lnTo>
                  <a:lnTo>
                    <a:pt x="278" y="258"/>
                  </a:lnTo>
                  <a:lnTo>
                    <a:pt x="278" y="256"/>
                  </a:lnTo>
                  <a:lnTo>
                    <a:pt x="278" y="256"/>
                  </a:lnTo>
                  <a:lnTo>
                    <a:pt x="278" y="254"/>
                  </a:lnTo>
                  <a:lnTo>
                    <a:pt x="278" y="254"/>
                  </a:lnTo>
                  <a:lnTo>
                    <a:pt x="278" y="252"/>
                  </a:lnTo>
                  <a:lnTo>
                    <a:pt x="280" y="252"/>
                  </a:lnTo>
                  <a:lnTo>
                    <a:pt x="282" y="254"/>
                  </a:lnTo>
                  <a:lnTo>
                    <a:pt x="282" y="252"/>
                  </a:lnTo>
                  <a:lnTo>
                    <a:pt x="282" y="252"/>
                  </a:lnTo>
                  <a:lnTo>
                    <a:pt x="282" y="250"/>
                  </a:lnTo>
                  <a:lnTo>
                    <a:pt x="282" y="250"/>
                  </a:lnTo>
                  <a:lnTo>
                    <a:pt x="282" y="248"/>
                  </a:lnTo>
                  <a:lnTo>
                    <a:pt x="282" y="248"/>
                  </a:lnTo>
                  <a:lnTo>
                    <a:pt x="284" y="244"/>
                  </a:lnTo>
                  <a:lnTo>
                    <a:pt x="284" y="244"/>
                  </a:lnTo>
                  <a:lnTo>
                    <a:pt x="282" y="240"/>
                  </a:lnTo>
                  <a:lnTo>
                    <a:pt x="282" y="240"/>
                  </a:lnTo>
                  <a:lnTo>
                    <a:pt x="282" y="240"/>
                  </a:lnTo>
                  <a:lnTo>
                    <a:pt x="282" y="240"/>
                  </a:lnTo>
                  <a:lnTo>
                    <a:pt x="284" y="236"/>
                  </a:lnTo>
                  <a:lnTo>
                    <a:pt x="284" y="236"/>
                  </a:lnTo>
                  <a:lnTo>
                    <a:pt x="286" y="236"/>
                  </a:lnTo>
                  <a:lnTo>
                    <a:pt x="286" y="236"/>
                  </a:lnTo>
                  <a:lnTo>
                    <a:pt x="286" y="234"/>
                  </a:lnTo>
                  <a:lnTo>
                    <a:pt x="286" y="234"/>
                  </a:lnTo>
                  <a:lnTo>
                    <a:pt x="286" y="232"/>
                  </a:lnTo>
                  <a:lnTo>
                    <a:pt x="286" y="232"/>
                  </a:lnTo>
                  <a:lnTo>
                    <a:pt x="286" y="230"/>
                  </a:lnTo>
                  <a:lnTo>
                    <a:pt x="286" y="230"/>
                  </a:lnTo>
                  <a:lnTo>
                    <a:pt x="286" y="228"/>
                  </a:lnTo>
                  <a:lnTo>
                    <a:pt x="288" y="226"/>
                  </a:lnTo>
                  <a:lnTo>
                    <a:pt x="288" y="226"/>
                  </a:lnTo>
                  <a:lnTo>
                    <a:pt x="288" y="226"/>
                  </a:lnTo>
                  <a:lnTo>
                    <a:pt x="288" y="224"/>
                  </a:lnTo>
                  <a:lnTo>
                    <a:pt x="288" y="224"/>
                  </a:lnTo>
                  <a:lnTo>
                    <a:pt x="288" y="222"/>
                  </a:lnTo>
                  <a:lnTo>
                    <a:pt x="288" y="222"/>
                  </a:lnTo>
                  <a:lnTo>
                    <a:pt x="288" y="220"/>
                  </a:lnTo>
                  <a:lnTo>
                    <a:pt x="288" y="220"/>
                  </a:lnTo>
                  <a:lnTo>
                    <a:pt x="290" y="220"/>
                  </a:lnTo>
                  <a:lnTo>
                    <a:pt x="290" y="220"/>
                  </a:lnTo>
                  <a:lnTo>
                    <a:pt x="290" y="218"/>
                  </a:lnTo>
                  <a:lnTo>
                    <a:pt x="292" y="218"/>
                  </a:lnTo>
                  <a:lnTo>
                    <a:pt x="292" y="218"/>
                  </a:lnTo>
                  <a:lnTo>
                    <a:pt x="292" y="216"/>
                  </a:lnTo>
                  <a:lnTo>
                    <a:pt x="292" y="216"/>
                  </a:lnTo>
                  <a:lnTo>
                    <a:pt x="292" y="214"/>
                  </a:lnTo>
                  <a:lnTo>
                    <a:pt x="292" y="214"/>
                  </a:lnTo>
                  <a:lnTo>
                    <a:pt x="294" y="214"/>
                  </a:lnTo>
                  <a:lnTo>
                    <a:pt x="294" y="214"/>
                  </a:lnTo>
                  <a:lnTo>
                    <a:pt x="294" y="210"/>
                  </a:lnTo>
                  <a:lnTo>
                    <a:pt x="292" y="210"/>
                  </a:lnTo>
                  <a:lnTo>
                    <a:pt x="292" y="210"/>
                  </a:lnTo>
                  <a:lnTo>
                    <a:pt x="292" y="208"/>
                  </a:lnTo>
                  <a:lnTo>
                    <a:pt x="292" y="208"/>
                  </a:lnTo>
                  <a:lnTo>
                    <a:pt x="294" y="206"/>
                  </a:lnTo>
                  <a:lnTo>
                    <a:pt x="294" y="206"/>
                  </a:lnTo>
                  <a:lnTo>
                    <a:pt x="294" y="204"/>
                  </a:lnTo>
                  <a:lnTo>
                    <a:pt x="294" y="204"/>
                  </a:lnTo>
                  <a:lnTo>
                    <a:pt x="294" y="202"/>
                  </a:lnTo>
                  <a:lnTo>
                    <a:pt x="294" y="202"/>
                  </a:lnTo>
                  <a:lnTo>
                    <a:pt x="294" y="200"/>
                  </a:lnTo>
                  <a:lnTo>
                    <a:pt x="294" y="200"/>
                  </a:lnTo>
                  <a:lnTo>
                    <a:pt x="294" y="200"/>
                  </a:lnTo>
                  <a:lnTo>
                    <a:pt x="294" y="200"/>
                  </a:lnTo>
                  <a:lnTo>
                    <a:pt x="294" y="194"/>
                  </a:lnTo>
                  <a:lnTo>
                    <a:pt x="294" y="194"/>
                  </a:lnTo>
                  <a:lnTo>
                    <a:pt x="298" y="188"/>
                  </a:lnTo>
                  <a:lnTo>
                    <a:pt x="298" y="188"/>
                  </a:lnTo>
                  <a:lnTo>
                    <a:pt x="300" y="184"/>
                  </a:lnTo>
                  <a:lnTo>
                    <a:pt x="300" y="184"/>
                  </a:lnTo>
                  <a:lnTo>
                    <a:pt x="300" y="182"/>
                  </a:lnTo>
                  <a:lnTo>
                    <a:pt x="302" y="180"/>
                  </a:lnTo>
                  <a:lnTo>
                    <a:pt x="302" y="180"/>
                  </a:lnTo>
                  <a:lnTo>
                    <a:pt x="302" y="178"/>
                  </a:lnTo>
                  <a:lnTo>
                    <a:pt x="302" y="178"/>
                  </a:lnTo>
                  <a:lnTo>
                    <a:pt x="302" y="176"/>
                  </a:lnTo>
                  <a:lnTo>
                    <a:pt x="302" y="176"/>
                  </a:lnTo>
                  <a:lnTo>
                    <a:pt x="302" y="174"/>
                  </a:lnTo>
                  <a:lnTo>
                    <a:pt x="302" y="174"/>
                  </a:lnTo>
                  <a:lnTo>
                    <a:pt x="302" y="172"/>
                  </a:lnTo>
                  <a:lnTo>
                    <a:pt x="304" y="170"/>
                  </a:lnTo>
                  <a:lnTo>
                    <a:pt x="304" y="170"/>
                  </a:lnTo>
                  <a:lnTo>
                    <a:pt x="304" y="168"/>
                  </a:lnTo>
                  <a:lnTo>
                    <a:pt x="304" y="168"/>
                  </a:lnTo>
                  <a:lnTo>
                    <a:pt x="306" y="166"/>
                  </a:lnTo>
                  <a:lnTo>
                    <a:pt x="306" y="166"/>
                  </a:lnTo>
                  <a:lnTo>
                    <a:pt x="306" y="164"/>
                  </a:lnTo>
                  <a:lnTo>
                    <a:pt x="306" y="164"/>
                  </a:lnTo>
                  <a:lnTo>
                    <a:pt x="306" y="162"/>
                  </a:lnTo>
                  <a:lnTo>
                    <a:pt x="306" y="162"/>
                  </a:lnTo>
                  <a:lnTo>
                    <a:pt x="308" y="160"/>
                  </a:lnTo>
                  <a:lnTo>
                    <a:pt x="308" y="160"/>
                  </a:lnTo>
                  <a:lnTo>
                    <a:pt x="308" y="158"/>
                  </a:lnTo>
                  <a:lnTo>
                    <a:pt x="308" y="158"/>
                  </a:lnTo>
                  <a:lnTo>
                    <a:pt x="308" y="156"/>
                  </a:lnTo>
                  <a:lnTo>
                    <a:pt x="308" y="156"/>
                  </a:lnTo>
                  <a:lnTo>
                    <a:pt x="310" y="156"/>
                  </a:lnTo>
                  <a:lnTo>
                    <a:pt x="310" y="156"/>
                  </a:lnTo>
                  <a:lnTo>
                    <a:pt x="310" y="154"/>
                  </a:lnTo>
                  <a:lnTo>
                    <a:pt x="308" y="152"/>
                  </a:lnTo>
                  <a:lnTo>
                    <a:pt x="308" y="152"/>
                  </a:lnTo>
                  <a:lnTo>
                    <a:pt x="308" y="150"/>
                  </a:lnTo>
                  <a:lnTo>
                    <a:pt x="308" y="150"/>
                  </a:lnTo>
                  <a:lnTo>
                    <a:pt x="310" y="150"/>
                  </a:lnTo>
                  <a:lnTo>
                    <a:pt x="310" y="150"/>
                  </a:lnTo>
                  <a:lnTo>
                    <a:pt x="312" y="150"/>
                  </a:lnTo>
                  <a:lnTo>
                    <a:pt x="312" y="150"/>
                  </a:lnTo>
                  <a:lnTo>
                    <a:pt x="312" y="146"/>
                  </a:lnTo>
                  <a:lnTo>
                    <a:pt x="312" y="146"/>
                  </a:lnTo>
                  <a:lnTo>
                    <a:pt x="314" y="146"/>
                  </a:lnTo>
                  <a:lnTo>
                    <a:pt x="314" y="146"/>
                  </a:lnTo>
                  <a:lnTo>
                    <a:pt x="314" y="144"/>
                  </a:lnTo>
                  <a:lnTo>
                    <a:pt x="314" y="144"/>
                  </a:lnTo>
                  <a:lnTo>
                    <a:pt x="314" y="142"/>
                  </a:lnTo>
                  <a:lnTo>
                    <a:pt x="316" y="140"/>
                  </a:lnTo>
                  <a:lnTo>
                    <a:pt x="316" y="140"/>
                  </a:lnTo>
                  <a:lnTo>
                    <a:pt x="316" y="140"/>
                  </a:lnTo>
                  <a:lnTo>
                    <a:pt x="316" y="138"/>
                  </a:lnTo>
                  <a:lnTo>
                    <a:pt x="316" y="138"/>
                  </a:lnTo>
                  <a:lnTo>
                    <a:pt x="316" y="136"/>
                  </a:lnTo>
                  <a:lnTo>
                    <a:pt x="316" y="136"/>
                  </a:lnTo>
                  <a:lnTo>
                    <a:pt x="316" y="134"/>
                  </a:lnTo>
                  <a:lnTo>
                    <a:pt x="316" y="134"/>
                  </a:lnTo>
                  <a:lnTo>
                    <a:pt x="318" y="130"/>
                  </a:lnTo>
                  <a:lnTo>
                    <a:pt x="320" y="126"/>
                  </a:lnTo>
                  <a:lnTo>
                    <a:pt x="324" y="120"/>
                  </a:lnTo>
                  <a:lnTo>
                    <a:pt x="324" y="120"/>
                  </a:lnTo>
                  <a:lnTo>
                    <a:pt x="324" y="118"/>
                  </a:lnTo>
                  <a:lnTo>
                    <a:pt x="324" y="118"/>
                  </a:lnTo>
                  <a:lnTo>
                    <a:pt x="326" y="116"/>
                  </a:lnTo>
                  <a:lnTo>
                    <a:pt x="328" y="116"/>
                  </a:lnTo>
                  <a:lnTo>
                    <a:pt x="328" y="114"/>
                  </a:lnTo>
                  <a:lnTo>
                    <a:pt x="328" y="114"/>
                  </a:lnTo>
                  <a:lnTo>
                    <a:pt x="328" y="112"/>
                  </a:lnTo>
                  <a:lnTo>
                    <a:pt x="328" y="112"/>
                  </a:lnTo>
                  <a:lnTo>
                    <a:pt x="328" y="110"/>
                  </a:lnTo>
                  <a:lnTo>
                    <a:pt x="328" y="110"/>
                  </a:lnTo>
                  <a:lnTo>
                    <a:pt x="330" y="104"/>
                  </a:lnTo>
                  <a:lnTo>
                    <a:pt x="332" y="96"/>
                  </a:lnTo>
                  <a:lnTo>
                    <a:pt x="342" y="88"/>
                  </a:lnTo>
                  <a:lnTo>
                    <a:pt x="342" y="88"/>
                  </a:lnTo>
                  <a:lnTo>
                    <a:pt x="350" y="78"/>
                  </a:lnTo>
                  <a:lnTo>
                    <a:pt x="350" y="78"/>
                  </a:lnTo>
                  <a:lnTo>
                    <a:pt x="350" y="76"/>
                  </a:lnTo>
                  <a:lnTo>
                    <a:pt x="350" y="76"/>
                  </a:lnTo>
                  <a:lnTo>
                    <a:pt x="352" y="74"/>
                  </a:lnTo>
                  <a:lnTo>
                    <a:pt x="352" y="74"/>
                  </a:lnTo>
                  <a:lnTo>
                    <a:pt x="352" y="74"/>
                  </a:lnTo>
                  <a:lnTo>
                    <a:pt x="354" y="72"/>
                  </a:lnTo>
                  <a:lnTo>
                    <a:pt x="354" y="72"/>
                  </a:lnTo>
                  <a:lnTo>
                    <a:pt x="358" y="70"/>
                  </a:lnTo>
                  <a:lnTo>
                    <a:pt x="358" y="70"/>
                  </a:lnTo>
                  <a:lnTo>
                    <a:pt x="362" y="66"/>
                  </a:lnTo>
                  <a:lnTo>
                    <a:pt x="360" y="66"/>
                  </a:lnTo>
                  <a:lnTo>
                    <a:pt x="360" y="66"/>
                  </a:lnTo>
                  <a:lnTo>
                    <a:pt x="362" y="66"/>
                  </a:lnTo>
                  <a:lnTo>
                    <a:pt x="362" y="66"/>
                  </a:lnTo>
                  <a:lnTo>
                    <a:pt x="362" y="66"/>
                  </a:lnTo>
                  <a:lnTo>
                    <a:pt x="364" y="64"/>
                  </a:lnTo>
                  <a:lnTo>
                    <a:pt x="364" y="64"/>
                  </a:lnTo>
                  <a:lnTo>
                    <a:pt x="366" y="62"/>
                  </a:lnTo>
                  <a:lnTo>
                    <a:pt x="366" y="62"/>
                  </a:lnTo>
                  <a:lnTo>
                    <a:pt x="366" y="62"/>
                  </a:lnTo>
                  <a:lnTo>
                    <a:pt x="370" y="58"/>
                  </a:lnTo>
                  <a:lnTo>
                    <a:pt x="370" y="58"/>
                  </a:lnTo>
                  <a:lnTo>
                    <a:pt x="368" y="56"/>
                  </a:lnTo>
                  <a:lnTo>
                    <a:pt x="368" y="56"/>
                  </a:lnTo>
                  <a:lnTo>
                    <a:pt x="370" y="54"/>
                  </a:lnTo>
                  <a:lnTo>
                    <a:pt x="370" y="54"/>
                  </a:lnTo>
                  <a:lnTo>
                    <a:pt x="372" y="54"/>
                  </a:lnTo>
                  <a:lnTo>
                    <a:pt x="372" y="54"/>
                  </a:lnTo>
                  <a:lnTo>
                    <a:pt x="376" y="50"/>
                  </a:lnTo>
                  <a:lnTo>
                    <a:pt x="376" y="50"/>
                  </a:lnTo>
                  <a:lnTo>
                    <a:pt x="380" y="48"/>
                  </a:lnTo>
                  <a:lnTo>
                    <a:pt x="380" y="48"/>
                  </a:lnTo>
                  <a:lnTo>
                    <a:pt x="384" y="46"/>
                  </a:lnTo>
                  <a:lnTo>
                    <a:pt x="384" y="46"/>
                  </a:lnTo>
                  <a:lnTo>
                    <a:pt x="386" y="46"/>
                  </a:lnTo>
                  <a:lnTo>
                    <a:pt x="386" y="46"/>
                  </a:lnTo>
                  <a:lnTo>
                    <a:pt x="390" y="46"/>
                  </a:lnTo>
                  <a:lnTo>
                    <a:pt x="390" y="46"/>
                  </a:lnTo>
                  <a:lnTo>
                    <a:pt x="394" y="46"/>
                  </a:lnTo>
                  <a:lnTo>
                    <a:pt x="394" y="46"/>
                  </a:lnTo>
                  <a:lnTo>
                    <a:pt x="396" y="46"/>
                  </a:lnTo>
                  <a:lnTo>
                    <a:pt x="396" y="46"/>
                  </a:lnTo>
                  <a:lnTo>
                    <a:pt x="398" y="46"/>
                  </a:lnTo>
                  <a:lnTo>
                    <a:pt x="398" y="46"/>
                  </a:lnTo>
                  <a:lnTo>
                    <a:pt x="400" y="46"/>
                  </a:lnTo>
                  <a:lnTo>
                    <a:pt x="400" y="46"/>
                  </a:lnTo>
                  <a:lnTo>
                    <a:pt x="404" y="46"/>
                  </a:lnTo>
                  <a:lnTo>
                    <a:pt x="406" y="48"/>
                  </a:lnTo>
                  <a:lnTo>
                    <a:pt x="410" y="52"/>
                  </a:lnTo>
                  <a:lnTo>
                    <a:pt x="410" y="52"/>
                  </a:lnTo>
                  <a:lnTo>
                    <a:pt x="410" y="54"/>
                  </a:lnTo>
                  <a:lnTo>
                    <a:pt x="410" y="54"/>
                  </a:lnTo>
                  <a:lnTo>
                    <a:pt x="412" y="58"/>
                  </a:lnTo>
                  <a:lnTo>
                    <a:pt x="412" y="58"/>
                  </a:lnTo>
                  <a:lnTo>
                    <a:pt x="412" y="62"/>
                  </a:lnTo>
                  <a:lnTo>
                    <a:pt x="412" y="62"/>
                  </a:lnTo>
                  <a:lnTo>
                    <a:pt x="412" y="62"/>
                  </a:lnTo>
                  <a:lnTo>
                    <a:pt x="412" y="62"/>
                  </a:lnTo>
                  <a:lnTo>
                    <a:pt x="414" y="68"/>
                  </a:lnTo>
                  <a:lnTo>
                    <a:pt x="414" y="68"/>
                  </a:lnTo>
                  <a:lnTo>
                    <a:pt x="414" y="68"/>
                  </a:lnTo>
                  <a:lnTo>
                    <a:pt x="414" y="68"/>
                  </a:lnTo>
                  <a:lnTo>
                    <a:pt x="414" y="70"/>
                  </a:lnTo>
                  <a:lnTo>
                    <a:pt x="414" y="70"/>
                  </a:lnTo>
                  <a:lnTo>
                    <a:pt x="414" y="70"/>
                  </a:lnTo>
                  <a:lnTo>
                    <a:pt x="416" y="70"/>
                  </a:lnTo>
                  <a:lnTo>
                    <a:pt x="416" y="70"/>
                  </a:lnTo>
                  <a:lnTo>
                    <a:pt x="418" y="72"/>
                  </a:lnTo>
                  <a:lnTo>
                    <a:pt x="420" y="72"/>
                  </a:lnTo>
                  <a:lnTo>
                    <a:pt x="422" y="72"/>
                  </a:lnTo>
                  <a:lnTo>
                    <a:pt x="422" y="72"/>
                  </a:lnTo>
                  <a:lnTo>
                    <a:pt x="422" y="70"/>
                  </a:lnTo>
                  <a:lnTo>
                    <a:pt x="422" y="70"/>
                  </a:lnTo>
                  <a:lnTo>
                    <a:pt x="424" y="68"/>
                  </a:lnTo>
                  <a:lnTo>
                    <a:pt x="428" y="66"/>
                  </a:lnTo>
                  <a:lnTo>
                    <a:pt x="430" y="64"/>
                  </a:lnTo>
                  <a:lnTo>
                    <a:pt x="432" y="60"/>
                  </a:lnTo>
                  <a:lnTo>
                    <a:pt x="432" y="60"/>
                  </a:lnTo>
                  <a:lnTo>
                    <a:pt x="434" y="56"/>
                  </a:lnTo>
                  <a:lnTo>
                    <a:pt x="434" y="56"/>
                  </a:lnTo>
                  <a:lnTo>
                    <a:pt x="434" y="54"/>
                  </a:lnTo>
                  <a:lnTo>
                    <a:pt x="434" y="54"/>
                  </a:lnTo>
                  <a:lnTo>
                    <a:pt x="434" y="52"/>
                  </a:lnTo>
                  <a:lnTo>
                    <a:pt x="434" y="52"/>
                  </a:lnTo>
                  <a:lnTo>
                    <a:pt x="434" y="50"/>
                  </a:lnTo>
                  <a:lnTo>
                    <a:pt x="434" y="50"/>
                  </a:lnTo>
                  <a:lnTo>
                    <a:pt x="434" y="48"/>
                  </a:lnTo>
                  <a:lnTo>
                    <a:pt x="434" y="48"/>
                  </a:lnTo>
                  <a:lnTo>
                    <a:pt x="432" y="46"/>
                  </a:lnTo>
                  <a:lnTo>
                    <a:pt x="432" y="46"/>
                  </a:lnTo>
                  <a:lnTo>
                    <a:pt x="432" y="44"/>
                  </a:lnTo>
                  <a:lnTo>
                    <a:pt x="432" y="44"/>
                  </a:lnTo>
                  <a:lnTo>
                    <a:pt x="432" y="42"/>
                  </a:lnTo>
                  <a:lnTo>
                    <a:pt x="432" y="42"/>
                  </a:lnTo>
                  <a:lnTo>
                    <a:pt x="430" y="40"/>
                  </a:lnTo>
                  <a:lnTo>
                    <a:pt x="430" y="40"/>
                  </a:lnTo>
                  <a:lnTo>
                    <a:pt x="428" y="36"/>
                  </a:lnTo>
                  <a:lnTo>
                    <a:pt x="428" y="36"/>
                  </a:lnTo>
                  <a:lnTo>
                    <a:pt x="422" y="28"/>
                  </a:lnTo>
                  <a:lnTo>
                    <a:pt x="422" y="28"/>
                  </a:lnTo>
                  <a:lnTo>
                    <a:pt x="422" y="26"/>
                  </a:lnTo>
                  <a:lnTo>
                    <a:pt x="422" y="26"/>
                  </a:lnTo>
                  <a:lnTo>
                    <a:pt x="420" y="24"/>
                  </a:lnTo>
                  <a:lnTo>
                    <a:pt x="420" y="24"/>
                  </a:lnTo>
                  <a:lnTo>
                    <a:pt x="418" y="24"/>
                  </a:lnTo>
                  <a:lnTo>
                    <a:pt x="418" y="24"/>
                  </a:lnTo>
                  <a:lnTo>
                    <a:pt x="410" y="18"/>
                  </a:lnTo>
                  <a:lnTo>
                    <a:pt x="410" y="20"/>
                  </a:lnTo>
                  <a:lnTo>
                    <a:pt x="410" y="20"/>
                  </a:lnTo>
                  <a:lnTo>
                    <a:pt x="410" y="16"/>
                  </a:lnTo>
                  <a:lnTo>
                    <a:pt x="408" y="16"/>
                  </a:lnTo>
                  <a:lnTo>
                    <a:pt x="408" y="16"/>
                  </a:lnTo>
                  <a:lnTo>
                    <a:pt x="406" y="16"/>
                  </a:lnTo>
                  <a:lnTo>
                    <a:pt x="406" y="16"/>
                  </a:lnTo>
                  <a:lnTo>
                    <a:pt x="404" y="16"/>
                  </a:lnTo>
                  <a:lnTo>
                    <a:pt x="404" y="16"/>
                  </a:lnTo>
                  <a:lnTo>
                    <a:pt x="404" y="14"/>
                  </a:lnTo>
                  <a:lnTo>
                    <a:pt x="404" y="14"/>
                  </a:lnTo>
                  <a:lnTo>
                    <a:pt x="400" y="14"/>
                  </a:lnTo>
                  <a:lnTo>
                    <a:pt x="400" y="14"/>
                  </a:lnTo>
                  <a:lnTo>
                    <a:pt x="400" y="12"/>
                  </a:lnTo>
                  <a:lnTo>
                    <a:pt x="400" y="12"/>
                  </a:lnTo>
                  <a:lnTo>
                    <a:pt x="396" y="12"/>
                  </a:lnTo>
                  <a:lnTo>
                    <a:pt x="396" y="1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 name="矩形 2"/>
          <p:cNvSpPr/>
          <p:nvPr userDrawn="1"/>
        </p:nvSpPr>
        <p:spPr>
          <a:xfrm>
            <a:off x="0" y="2475412"/>
            <a:ext cx="658813" cy="1955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内容占位符 11"/>
          <p:cNvSpPr>
            <a:spLocks noGrp="1"/>
          </p:cNvSpPr>
          <p:nvPr>
            <p:ph sz="quarter" idx="10"/>
          </p:nvPr>
        </p:nvSpPr>
        <p:spPr>
          <a:xfrm>
            <a:off x="921353" y="2718769"/>
            <a:ext cx="10438892" cy="938832"/>
          </a:xfrm>
          <a:prstGeom prst="rect">
            <a:avLst/>
          </a:prstGeom>
        </p:spPr>
        <p:txBody>
          <a:bodyPr/>
          <a:lstStyle>
            <a:lvl1pPr marL="0" indent="0" algn="l" defTabSz="914400" rtl="0" eaLnBrk="1" latinLnBrk="0" hangingPunct="1">
              <a:buFontTx/>
              <a:buNone/>
              <a:defRPr lang="zh-CN" altLang="en-US" sz="6600" b="1" kern="1200" dirty="0" smtClean="0">
                <a:solidFill>
                  <a:schemeClr val="tx1"/>
                </a:solidFill>
                <a:latin typeface="微软雅黑" panose="020B0503020204020204" pitchFamily="34" charset="-122"/>
                <a:ea typeface="微软雅黑" panose="020B0503020204020204" pitchFamily="34" charset="-122"/>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单击此处编辑母版文本样式</a:t>
            </a:r>
          </a:p>
        </p:txBody>
      </p:sp>
      <p:sp>
        <p:nvSpPr>
          <p:cNvPr id="9" name="内容占位符 11"/>
          <p:cNvSpPr>
            <a:spLocks noGrp="1"/>
          </p:cNvSpPr>
          <p:nvPr>
            <p:ph sz="quarter" idx="11"/>
          </p:nvPr>
        </p:nvSpPr>
        <p:spPr>
          <a:xfrm>
            <a:off x="921353" y="3763618"/>
            <a:ext cx="10528525" cy="490330"/>
          </a:xfrm>
          <a:prstGeom prst="rect">
            <a:avLst/>
          </a:prstGeom>
        </p:spPr>
        <p:txBody>
          <a:bodyPr/>
          <a:lstStyle>
            <a:lvl1pPr marL="0" indent="0" algn="l" defTabSz="914400" rtl="0" eaLnBrk="1" latinLnBrk="0" hangingPunct="1">
              <a:buFontTx/>
              <a:buNone/>
              <a:defRPr lang="zh-CN" altLang="en-US" sz="3600" kern="1200" dirty="0" smtClean="0">
                <a:solidFill>
                  <a:schemeClr val="tx1"/>
                </a:solidFill>
                <a:latin typeface="微软雅黑" panose="020B0503020204020204" pitchFamily="34" charset="-122"/>
                <a:ea typeface="微软雅黑" panose="020B0503020204020204" pitchFamily="34" charset="-122"/>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单击此处编辑母版文本样式</a:t>
            </a:r>
          </a:p>
        </p:txBody>
      </p:sp>
    </p:spTree>
    <p:extLst>
      <p:ext uri="{BB962C8B-B14F-4D97-AF65-F5344CB8AC3E}">
        <p14:creationId xmlns:p14="http://schemas.microsoft.com/office/powerpoint/2010/main" val="3720949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9C9745CE-B000-4E82-8145-B2417A3DC0D1}"/>
              </a:ext>
            </a:extLst>
          </p:cNvPr>
          <p:cNvSpPr>
            <a:spLocks noGrp="1"/>
          </p:cNvSpPr>
          <p:nvPr>
            <p:ph type="sldNum" sz="quarter" idx="4"/>
          </p:nvPr>
        </p:nvSpPr>
        <p:spPr>
          <a:xfrm>
            <a:off x="8472264" y="6454054"/>
            <a:ext cx="2743200" cy="365125"/>
          </a:xfrm>
          <a:prstGeom prst="rect">
            <a:avLst/>
          </a:prstGeom>
        </p:spPr>
        <p:txBody>
          <a:bodyPr vert="horz" lIns="91440" tIns="45720" rIns="91440" bIns="45720" rtlCol="0" anchor="ctr"/>
          <a:lstStyle>
            <a:lvl1pPr algn="r">
              <a:defRPr sz="1200">
                <a:solidFill>
                  <a:schemeClr val="tx1"/>
                </a:solidFill>
              </a:defRPr>
            </a:lvl1pPr>
          </a:lstStyle>
          <a:p>
            <a:fld id="{1FAB038C-BA85-4F49-9F3F-901880460BAF}" type="slidenum">
              <a:rPr lang="zh-CN" altLang="en-US" smtClean="0"/>
              <a:pPr/>
              <a:t>‹#›</a:t>
            </a:fld>
            <a:endParaRPr lang="zh-CN" altLang="en-US" dirty="0"/>
          </a:p>
        </p:txBody>
      </p:sp>
    </p:spTree>
    <p:extLst>
      <p:ext uri="{BB962C8B-B14F-4D97-AF65-F5344CB8AC3E}">
        <p14:creationId xmlns:p14="http://schemas.microsoft.com/office/powerpoint/2010/main" val="4192782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C4D9B6-D2A1-D78B-AD84-CEB7866B36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7770DB-9259-15B1-B752-544E49B0546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25273E-EA67-8FC2-C845-4FCEEE529449}"/>
              </a:ext>
            </a:extLst>
          </p:cNvPr>
          <p:cNvSpPr>
            <a:spLocks noGrp="1"/>
          </p:cNvSpPr>
          <p:nvPr>
            <p:ph type="dt" sz="half" idx="10"/>
          </p:nvPr>
        </p:nvSpPr>
        <p:spPr/>
        <p:txBody>
          <a:bodyPr/>
          <a:lstStyle/>
          <a:p>
            <a:fld id="{60925325-9A2A-4138-AE66-C68A838C477F}" type="datetimeFigureOut">
              <a:rPr lang="zh-CN" altLang="en-US" smtClean="0"/>
              <a:t>2024-01-21</a:t>
            </a:fld>
            <a:endParaRPr lang="zh-CN" altLang="en-US"/>
          </a:p>
        </p:txBody>
      </p:sp>
      <p:sp>
        <p:nvSpPr>
          <p:cNvPr id="5" name="页脚占位符 4">
            <a:extLst>
              <a:ext uri="{FF2B5EF4-FFF2-40B4-BE49-F238E27FC236}">
                <a16:creationId xmlns:a16="http://schemas.microsoft.com/office/drawing/2014/main" id="{42E1E0E8-0189-95CA-A59C-B5E7572D5F2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432CFA-6F87-3A04-CBB7-383A5F64C81A}"/>
              </a:ext>
            </a:extLst>
          </p:cNvPr>
          <p:cNvSpPr>
            <a:spLocks noGrp="1"/>
          </p:cNvSpPr>
          <p:nvPr>
            <p:ph type="sldNum" sz="quarter" idx="12"/>
          </p:nvPr>
        </p:nvSpPr>
        <p:spPr/>
        <p:txBody>
          <a:bodyPr/>
          <a:lstStyle/>
          <a:p>
            <a:fld id="{2EEADBC5-1783-417D-8FF3-16382AC41223}" type="slidenum">
              <a:rPr lang="zh-CN" altLang="en-US" smtClean="0"/>
              <a:t>‹#›</a:t>
            </a:fld>
            <a:endParaRPr lang="zh-CN" altLang="en-US"/>
          </a:p>
        </p:txBody>
      </p:sp>
    </p:spTree>
    <p:extLst>
      <p:ext uri="{BB962C8B-B14F-4D97-AF65-F5344CB8AC3E}">
        <p14:creationId xmlns:p14="http://schemas.microsoft.com/office/powerpoint/2010/main" val="1444908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DC9C4-D2D8-33A6-C716-90766E5B3B2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A42EA7-9A52-B3CB-7190-284873E185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2750688-89F0-2345-F2CD-A954954E43CE}"/>
              </a:ext>
            </a:extLst>
          </p:cNvPr>
          <p:cNvSpPr>
            <a:spLocks noGrp="1"/>
          </p:cNvSpPr>
          <p:nvPr>
            <p:ph type="dt" sz="half" idx="10"/>
          </p:nvPr>
        </p:nvSpPr>
        <p:spPr/>
        <p:txBody>
          <a:bodyPr/>
          <a:lstStyle/>
          <a:p>
            <a:fld id="{60925325-9A2A-4138-AE66-C68A838C477F}" type="datetimeFigureOut">
              <a:rPr lang="zh-CN" altLang="en-US" smtClean="0"/>
              <a:t>2024-01-21</a:t>
            </a:fld>
            <a:endParaRPr lang="zh-CN" altLang="en-US"/>
          </a:p>
        </p:txBody>
      </p:sp>
      <p:sp>
        <p:nvSpPr>
          <p:cNvPr id="5" name="页脚占位符 4">
            <a:extLst>
              <a:ext uri="{FF2B5EF4-FFF2-40B4-BE49-F238E27FC236}">
                <a16:creationId xmlns:a16="http://schemas.microsoft.com/office/drawing/2014/main" id="{C75F8E6C-16CA-55AC-33E3-C8149697BA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B1B911-A9D8-97F1-B468-07B02576558B}"/>
              </a:ext>
            </a:extLst>
          </p:cNvPr>
          <p:cNvSpPr>
            <a:spLocks noGrp="1"/>
          </p:cNvSpPr>
          <p:nvPr>
            <p:ph type="sldNum" sz="quarter" idx="12"/>
          </p:nvPr>
        </p:nvSpPr>
        <p:spPr/>
        <p:txBody>
          <a:bodyPr/>
          <a:lstStyle/>
          <a:p>
            <a:fld id="{2EEADBC5-1783-417D-8FF3-16382AC41223}" type="slidenum">
              <a:rPr lang="zh-CN" altLang="en-US" smtClean="0"/>
              <a:t>‹#›</a:t>
            </a:fld>
            <a:endParaRPr lang="zh-CN" altLang="en-US"/>
          </a:p>
        </p:txBody>
      </p:sp>
    </p:spTree>
    <p:extLst>
      <p:ext uri="{BB962C8B-B14F-4D97-AF65-F5344CB8AC3E}">
        <p14:creationId xmlns:p14="http://schemas.microsoft.com/office/powerpoint/2010/main" val="2160878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00E668-BCD4-4A45-D044-43F8BD433D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DC2CE73-DFCE-7D76-9710-13BBD2337EB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997A7FB-C275-F8AD-5967-0CB96C2ED43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516736E-0E2D-A6F4-1732-8BF1F7A65F87}"/>
              </a:ext>
            </a:extLst>
          </p:cNvPr>
          <p:cNvSpPr>
            <a:spLocks noGrp="1"/>
          </p:cNvSpPr>
          <p:nvPr>
            <p:ph type="dt" sz="half" idx="10"/>
          </p:nvPr>
        </p:nvSpPr>
        <p:spPr/>
        <p:txBody>
          <a:bodyPr/>
          <a:lstStyle/>
          <a:p>
            <a:fld id="{60925325-9A2A-4138-AE66-C68A838C477F}" type="datetimeFigureOut">
              <a:rPr lang="zh-CN" altLang="en-US" smtClean="0"/>
              <a:t>2024-01-21</a:t>
            </a:fld>
            <a:endParaRPr lang="zh-CN" altLang="en-US"/>
          </a:p>
        </p:txBody>
      </p:sp>
      <p:sp>
        <p:nvSpPr>
          <p:cNvPr id="6" name="页脚占位符 5">
            <a:extLst>
              <a:ext uri="{FF2B5EF4-FFF2-40B4-BE49-F238E27FC236}">
                <a16:creationId xmlns:a16="http://schemas.microsoft.com/office/drawing/2014/main" id="{87B1B085-40C0-988B-1D90-C30597929D0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9834DD5-8D6D-CA54-4FC4-2EC0823F56ED}"/>
              </a:ext>
            </a:extLst>
          </p:cNvPr>
          <p:cNvSpPr>
            <a:spLocks noGrp="1"/>
          </p:cNvSpPr>
          <p:nvPr>
            <p:ph type="sldNum" sz="quarter" idx="12"/>
          </p:nvPr>
        </p:nvSpPr>
        <p:spPr/>
        <p:txBody>
          <a:bodyPr/>
          <a:lstStyle/>
          <a:p>
            <a:fld id="{2EEADBC5-1783-417D-8FF3-16382AC41223}" type="slidenum">
              <a:rPr lang="zh-CN" altLang="en-US" smtClean="0"/>
              <a:t>‹#›</a:t>
            </a:fld>
            <a:endParaRPr lang="zh-CN" altLang="en-US"/>
          </a:p>
        </p:txBody>
      </p:sp>
    </p:spTree>
    <p:extLst>
      <p:ext uri="{BB962C8B-B14F-4D97-AF65-F5344CB8AC3E}">
        <p14:creationId xmlns:p14="http://schemas.microsoft.com/office/powerpoint/2010/main" val="3545293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A925C7-C716-D5E9-F446-31BCE8ED740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3E36EE3-4621-CFBE-CBD8-D360C8AF2D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712303F-4620-FB77-74EB-4ACE37A9D3A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D9D8A3E-91D8-66B5-EA62-BC782AB72F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7D3B3E3-B4C0-F927-75AA-13FDB3DFEDC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9F385E7-B8F9-5092-887D-580139783C54}"/>
              </a:ext>
            </a:extLst>
          </p:cNvPr>
          <p:cNvSpPr>
            <a:spLocks noGrp="1"/>
          </p:cNvSpPr>
          <p:nvPr>
            <p:ph type="dt" sz="half" idx="10"/>
          </p:nvPr>
        </p:nvSpPr>
        <p:spPr/>
        <p:txBody>
          <a:bodyPr/>
          <a:lstStyle/>
          <a:p>
            <a:fld id="{60925325-9A2A-4138-AE66-C68A838C477F}" type="datetimeFigureOut">
              <a:rPr lang="zh-CN" altLang="en-US" smtClean="0"/>
              <a:t>2024-01-21</a:t>
            </a:fld>
            <a:endParaRPr lang="zh-CN" altLang="en-US"/>
          </a:p>
        </p:txBody>
      </p:sp>
      <p:sp>
        <p:nvSpPr>
          <p:cNvPr id="8" name="页脚占位符 7">
            <a:extLst>
              <a:ext uri="{FF2B5EF4-FFF2-40B4-BE49-F238E27FC236}">
                <a16:creationId xmlns:a16="http://schemas.microsoft.com/office/drawing/2014/main" id="{A5DE15FD-3017-C1EC-3A92-9E8F0B5C4BC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3A1ED1B-0033-416C-46F0-572169BD7268}"/>
              </a:ext>
            </a:extLst>
          </p:cNvPr>
          <p:cNvSpPr>
            <a:spLocks noGrp="1"/>
          </p:cNvSpPr>
          <p:nvPr>
            <p:ph type="sldNum" sz="quarter" idx="12"/>
          </p:nvPr>
        </p:nvSpPr>
        <p:spPr/>
        <p:txBody>
          <a:bodyPr/>
          <a:lstStyle/>
          <a:p>
            <a:fld id="{2EEADBC5-1783-417D-8FF3-16382AC41223}" type="slidenum">
              <a:rPr lang="zh-CN" altLang="en-US" smtClean="0"/>
              <a:t>‹#›</a:t>
            </a:fld>
            <a:endParaRPr lang="zh-CN" altLang="en-US"/>
          </a:p>
        </p:txBody>
      </p:sp>
    </p:spTree>
    <p:extLst>
      <p:ext uri="{BB962C8B-B14F-4D97-AF65-F5344CB8AC3E}">
        <p14:creationId xmlns:p14="http://schemas.microsoft.com/office/powerpoint/2010/main" val="860486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A6D5B5-2F27-3D4C-A7B7-07BB2F758CC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637101D-C6A2-A07C-DCEE-A1C50090AA39}"/>
              </a:ext>
            </a:extLst>
          </p:cNvPr>
          <p:cNvSpPr>
            <a:spLocks noGrp="1"/>
          </p:cNvSpPr>
          <p:nvPr>
            <p:ph type="dt" sz="half" idx="10"/>
          </p:nvPr>
        </p:nvSpPr>
        <p:spPr/>
        <p:txBody>
          <a:bodyPr/>
          <a:lstStyle/>
          <a:p>
            <a:fld id="{60925325-9A2A-4138-AE66-C68A838C477F}" type="datetimeFigureOut">
              <a:rPr lang="zh-CN" altLang="en-US" smtClean="0"/>
              <a:t>2024-01-21</a:t>
            </a:fld>
            <a:endParaRPr lang="zh-CN" altLang="en-US"/>
          </a:p>
        </p:txBody>
      </p:sp>
      <p:sp>
        <p:nvSpPr>
          <p:cNvPr id="4" name="页脚占位符 3">
            <a:extLst>
              <a:ext uri="{FF2B5EF4-FFF2-40B4-BE49-F238E27FC236}">
                <a16:creationId xmlns:a16="http://schemas.microsoft.com/office/drawing/2014/main" id="{F895D428-6033-6161-0BDC-67893BFD715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E9E88C-D6A2-559F-115B-14B5164134B7}"/>
              </a:ext>
            </a:extLst>
          </p:cNvPr>
          <p:cNvSpPr>
            <a:spLocks noGrp="1"/>
          </p:cNvSpPr>
          <p:nvPr>
            <p:ph type="sldNum" sz="quarter" idx="12"/>
          </p:nvPr>
        </p:nvSpPr>
        <p:spPr/>
        <p:txBody>
          <a:bodyPr/>
          <a:lstStyle/>
          <a:p>
            <a:fld id="{2EEADBC5-1783-417D-8FF3-16382AC41223}" type="slidenum">
              <a:rPr lang="zh-CN" altLang="en-US" smtClean="0"/>
              <a:t>‹#›</a:t>
            </a:fld>
            <a:endParaRPr lang="zh-CN" altLang="en-US"/>
          </a:p>
        </p:txBody>
      </p:sp>
    </p:spTree>
    <p:extLst>
      <p:ext uri="{BB962C8B-B14F-4D97-AF65-F5344CB8AC3E}">
        <p14:creationId xmlns:p14="http://schemas.microsoft.com/office/powerpoint/2010/main" val="730831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7112C81-B291-812B-F85A-68E1D4924D3F}"/>
              </a:ext>
            </a:extLst>
          </p:cNvPr>
          <p:cNvSpPr>
            <a:spLocks noGrp="1"/>
          </p:cNvSpPr>
          <p:nvPr>
            <p:ph type="dt" sz="half" idx="10"/>
          </p:nvPr>
        </p:nvSpPr>
        <p:spPr/>
        <p:txBody>
          <a:bodyPr/>
          <a:lstStyle/>
          <a:p>
            <a:fld id="{60925325-9A2A-4138-AE66-C68A838C477F}" type="datetimeFigureOut">
              <a:rPr lang="zh-CN" altLang="en-US" smtClean="0"/>
              <a:t>2024-01-21</a:t>
            </a:fld>
            <a:endParaRPr lang="zh-CN" altLang="en-US"/>
          </a:p>
        </p:txBody>
      </p:sp>
      <p:sp>
        <p:nvSpPr>
          <p:cNvPr id="3" name="页脚占位符 2">
            <a:extLst>
              <a:ext uri="{FF2B5EF4-FFF2-40B4-BE49-F238E27FC236}">
                <a16:creationId xmlns:a16="http://schemas.microsoft.com/office/drawing/2014/main" id="{994F51C1-3E87-3094-D669-410DC1C5A2B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F96F7D2-FD36-690E-9A05-DD8EDF02BBEB}"/>
              </a:ext>
            </a:extLst>
          </p:cNvPr>
          <p:cNvSpPr>
            <a:spLocks noGrp="1"/>
          </p:cNvSpPr>
          <p:nvPr>
            <p:ph type="sldNum" sz="quarter" idx="12"/>
          </p:nvPr>
        </p:nvSpPr>
        <p:spPr/>
        <p:txBody>
          <a:bodyPr/>
          <a:lstStyle/>
          <a:p>
            <a:fld id="{2EEADBC5-1783-417D-8FF3-16382AC41223}" type="slidenum">
              <a:rPr lang="zh-CN" altLang="en-US" smtClean="0"/>
              <a:t>‹#›</a:t>
            </a:fld>
            <a:endParaRPr lang="zh-CN" altLang="en-US"/>
          </a:p>
        </p:txBody>
      </p:sp>
    </p:spTree>
    <p:extLst>
      <p:ext uri="{BB962C8B-B14F-4D97-AF65-F5344CB8AC3E}">
        <p14:creationId xmlns:p14="http://schemas.microsoft.com/office/powerpoint/2010/main" val="3073983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0F2753-9A7F-CD2F-20E2-2AE747FD7A1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5564BFA-3A1A-64ED-943D-5C201473EB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79BB7A9-F1E4-0C8D-CF43-771B592EEF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3947B69-643D-15C5-C635-EC47EC954182}"/>
              </a:ext>
            </a:extLst>
          </p:cNvPr>
          <p:cNvSpPr>
            <a:spLocks noGrp="1"/>
          </p:cNvSpPr>
          <p:nvPr>
            <p:ph type="dt" sz="half" idx="10"/>
          </p:nvPr>
        </p:nvSpPr>
        <p:spPr/>
        <p:txBody>
          <a:bodyPr/>
          <a:lstStyle/>
          <a:p>
            <a:fld id="{60925325-9A2A-4138-AE66-C68A838C477F}" type="datetimeFigureOut">
              <a:rPr lang="zh-CN" altLang="en-US" smtClean="0"/>
              <a:t>2024-01-21</a:t>
            </a:fld>
            <a:endParaRPr lang="zh-CN" altLang="en-US"/>
          </a:p>
        </p:txBody>
      </p:sp>
      <p:sp>
        <p:nvSpPr>
          <p:cNvPr id="6" name="页脚占位符 5">
            <a:extLst>
              <a:ext uri="{FF2B5EF4-FFF2-40B4-BE49-F238E27FC236}">
                <a16:creationId xmlns:a16="http://schemas.microsoft.com/office/drawing/2014/main" id="{DD829A5A-1E5A-8579-D048-AD0C2A1779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A56CA53-59C1-81E0-4DA1-252EF0A86A06}"/>
              </a:ext>
            </a:extLst>
          </p:cNvPr>
          <p:cNvSpPr>
            <a:spLocks noGrp="1"/>
          </p:cNvSpPr>
          <p:nvPr>
            <p:ph type="sldNum" sz="quarter" idx="12"/>
          </p:nvPr>
        </p:nvSpPr>
        <p:spPr/>
        <p:txBody>
          <a:bodyPr/>
          <a:lstStyle/>
          <a:p>
            <a:fld id="{2EEADBC5-1783-417D-8FF3-16382AC41223}" type="slidenum">
              <a:rPr lang="zh-CN" altLang="en-US" smtClean="0"/>
              <a:t>‹#›</a:t>
            </a:fld>
            <a:endParaRPr lang="zh-CN" altLang="en-US"/>
          </a:p>
        </p:txBody>
      </p:sp>
    </p:spTree>
    <p:extLst>
      <p:ext uri="{BB962C8B-B14F-4D97-AF65-F5344CB8AC3E}">
        <p14:creationId xmlns:p14="http://schemas.microsoft.com/office/powerpoint/2010/main" val="1620365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E9B4A-A463-24F5-A2C8-E860CC0962E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3FAD15F-AE1D-48A9-9FAD-0AFE6F761D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5A50C10-F207-1267-F5A4-3D690F147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9A46B1-EB6E-A3B5-64D8-BD7043461E19}"/>
              </a:ext>
            </a:extLst>
          </p:cNvPr>
          <p:cNvSpPr>
            <a:spLocks noGrp="1"/>
          </p:cNvSpPr>
          <p:nvPr>
            <p:ph type="dt" sz="half" idx="10"/>
          </p:nvPr>
        </p:nvSpPr>
        <p:spPr/>
        <p:txBody>
          <a:bodyPr/>
          <a:lstStyle/>
          <a:p>
            <a:fld id="{60925325-9A2A-4138-AE66-C68A838C477F}" type="datetimeFigureOut">
              <a:rPr lang="zh-CN" altLang="en-US" smtClean="0"/>
              <a:t>2024-01-21</a:t>
            </a:fld>
            <a:endParaRPr lang="zh-CN" altLang="en-US"/>
          </a:p>
        </p:txBody>
      </p:sp>
      <p:sp>
        <p:nvSpPr>
          <p:cNvPr id="6" name="页脚占位符 5">
            <a:extLst>
              <a:ext uri="{FF2B5EF4-FFF2-40B4-BE49-F238E27FC236}">
                <a16:creationId xmlns:a16="http://schemas.microsoft.com/office/drawing/2014/main" id="{98678360-E820-9BDF-9941-FD435C94DA4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E7C361B-608F-3A7E-64CF-7A7C28C21FA2}"/>
              </a:ext>
            </a:extLst>
          </p:cNvPr>
          <p:cNvSpPr>
            <a:spLocks noGrp="1"/>
          </p:cNvSpPr>
          <p:nvPr>
            <p:ph type="sldNum" sz="quarter" idx="12"/>
          </p:nvPr>
        </p:nvSpPr>
        <p:spPr/>
        <p:txBody>
          <a:bodyPr/>
          <a:lstStyle/>
          <a:p>
            <a:fld id="{2EEADBC5-1783-417D-8FF3-16382AC41223}" type="slidenum">
              <a:rPr lang="zh-CN" altLang="en-US" smtClean="0"/>
              <a:t>‹#›</a:t>
            </a:fld>
            <a:endParaRPr lang="zh-CN" altLang="en-US"/>
          </a:p>
        </p:txBody>
      </p:sp>
    </p:spTree>
    <p:extLst>
      <p:ext uri="{BB962C8B-B14F-4D97-AF65-F5344CB8AC3E}">
        <p14:creationId xmlns:p14="http://schemas.microsoft.com/office/powerpoint/2010/main" val="939833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76387A3-4D2C-DC78-A9D8-03FFB008BA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65D0FBB-ABD3-3A4A-2910-0F456F80F4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E449533-8CCF-2A93-BB50-3CB499B697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925325-9A2A-4138-AE66-C68A838C477F}" type="datetimeFigureOut">
              <a:rPr lang="zh-CN" altLang="en-US" smtClean="0"/>
              <a:t>2024-01-21</a:t>
            </a:fld>
            <a:endParaRPr lang="zh-CN" altLang="en-US"/>
          </a:p>
        </p:txBody>
      </p:sp>
      <p:sp>
        <p:nvSpPr>
          <p:cNvPr id="5" name="页脚占位符 4">
            <a:extLst>
              <a:ext uri="{FF2B5EF4-FFF2-40B4-BE49-F238E27FC236}">
                <a16:creationId xmlns:a16="http://schemas.microsoft.com/office/drawing/2014/main" id="{888101A6-E4B9-05F0-54DA-140AA51545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380F8F2-A5EB-0FC8-D620-40E109EFBD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EADBC5-1783-417D-8FF3-16382AC41223}" type="slidenum">
              <a:rPr lang="zh-CN" altLang="en-US" smtClean="0"/>
              <a:t>‹#›</a:t>
            </a:fld>
            <a:endParaRPr lang="zh-CN" altLang="en-US"/>
          </a:p>
        </p:txBody>
      </p:sp>
    </p:spTree>
    <p:extLst>
      <p:ext uri="{BB962C8B-B14F-4D97-AF65-F5344CB8AC3E}">
        <p14:creationId xmlns:p14="http://schemas.microsoft.com/office/powerpoint/2010/main" val="2194160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cstate="print">
            <a:lum/>
          </a:blip>
          <a:srcRect/>
          <a:stretch>
            <a:fillRect/>
          </a:stretch>
        </a:blipFill>
        <a:effectLst/>
      </p:bgPr>
    </p:bg>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AD1F821-7E88-4C1D-8AC3-86E88261865B}"/>
              </a:ext>
            </a:extLst>
          </p:cNvPr>
          <p:cNvSpPr>
            <a:spLocks noGrp="1"/>
          </p:cNvSpPr>
          <p:nvPr>
            <p:ph type="ftr" sz="quarter" idx="3"/>
          </p:nvPr>
        </p:nvSpPr>
        <p:spPr>
          <a:xfrm>
            <a:off x="3863752" y="6483267"/>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3" name="灯片编号占位符 5">
            <a:extLst>
              <a:ext uri="{FF2B5EF4-FFF2-40B4-BE49-F238E27FC236}">
                <a16:creationId xmlns:a16="http://schemas.microsoft.com/office/drawing/2014/main" id="{1BEEF21E-B700-460A-AD08-728FC80B8E3D}"/>
              </a:ext>
            </a:extLst>
          </p:cNvPr>
          <p:cNvSpPr>
            <a:spLocks noGrp="1"/>
          </p:cNvSpPr>
          <p:nvPr>
            <p:ph type="sldNum" sz="quarter" idx="4"/>
          </p:nvPr>
        </p:nvSpPr>
        <p:spPr>
          <a:xfrm>
            <a:off x="8976320" y="6453931"/>
            <a:ext cx="2743200" cy="365125"/>
          </a:xfrm>
          <a:prstGeom prst="rect">
            <a:avLst/>
          </a:prstGeom>
        </p:spPr>
        <p:txBody>
          <a:bodyPr vert="horz" lIns="91440" tIns="45720" rIns="91440" bIns="45720" rtlCol="0" anchor="ctr"/>
          <a:lstStyle>
            <a:lvl1pPr algn="r">
              <a:defRPr sz="1200">
                <a:solidFill>
                  <a:schemeClr val="tx1"/>
                </a:solidFill>
              </a:defRPr>
            </a:lvl1pPr>
          </a:lstStyle>
          <a:p>
            <a:fld id="{1FAB038C-BA85-4F49-9F3F-901880460BAF}" type="slidenum">
              <a:rPr lang="zh-CN" altLang="en-US" smtClean="0"/>
              <a:pPr/>
              <a:t>‹#›</a:t>
            </a:fld>
            <a:endParaRPr lang="zh-CN" altLang="en-US" dirty="0"/>
          </a:p>
        </p:txBody>
      </p:sp>
    </p:spTree>
    <p:extLst>
      <p:ext uri="{BB962C8B-B14F-4D97-AF65-F5344CB8AC3E}">
        <p14:creationId xmlns:p14="http://schemas.microsoft.com/office/powerpoint/2010/main" val="202562091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0.tmp"/></Relationships>
</file>

<file path=ppt/slides/_rels/slide11.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5.tm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8.tmp"/></Relationships>
</file>

<file path=ppt/slides/_rels/slide1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2.tmp"/><Relationship Id="rId5" Type="http://schemas.openxmlformats.org/officeDocument/2006/relationships/image" Target="../media/image21.tmp"/><Relationship Id="rId4" Type="http://schemas.openxmlformats.org/officeDocument/2006/relationships/image" Target="../media/image20.tmp"/></Relationships>
</file>

<file path=ppt/slides/_rels/slide19.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5.tmp"/><Relationship Id="rId4" Type="http://schemas.openxmlformats.org/officeDocument/2006/relationships/image" Target="../media/image24.tm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8.tmp"/><Relationship Id="rId4" Type="http://schemas.openxmlformats.org/officeDocument/2006/relationships/image" Target="../media/image27.tm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33.tmp"/><Relationship Id="rId4" Type="http://schemas.openxmlformats.org/officeDocument/2006/relationships/image" Target="../media/image32.tmp"/></Relationships>
</file>

<file path=ppt/slides/_rels/slide26.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9.tmp"/><Relationship Id="rId7" Type="http://schemas.openxmlformats.org/officeDocument/2006/relationships/image" Target="../media/image43.tmp"/><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42.tmp"/><Relationship Id="rId5" Type="http://schemas.openxmlformats.org/officeDocument/2006/relationships/image" Target="../media/image41.tmp"/><Relationship Id="rId4" Type="http://schemas.openxmlformats.org/officeDocument/2006/relationships/image" Target="../media/image40.tm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www.bilibili.com/video/BV1rq4y1C7R3?p=17&amp;vd_source=e3aa4bb9ff53b5ec28407e36355dabe4"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tmp"/></Relationships>
</file>

<file path=ppt/slides/_rels/slide8.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6.tmp"/></Relationships>
</file>

<file path=ppt/slides/_rels/slide9.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8.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5760" y="1268760"/>
            <a:ext cx="4176462" cy="1137923"/>
          </a:xfrm>
          <a:prstGeom prst="rect">
            <a:avLst/>
          </a:prstGeom>
        </p:spPr>
      </p:pic>
      <p:cxnSp>
        <p:nvCxnSpPr>
          <p:cNvPr id="5" name="直接连接符 4"/>
          <p:cNvCxnSpPr/>
          <p:nvPr/>
        </p:nvCxnSpPr>
        <p:spPr>
          <a:xfrm>
            <a:off x="3233158" y="4357261"/>
            <a:ext cx="5725683" cy="292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A0895F32-B51B-4AF2-91A1-51EE0C3EFA37}"/>
              </a:ext>
            </a:extLst>
          </p:cNvPr>
          <p:cNvSpPr txBox="1"/>
          <p:nvPr/>
        </p:nvSpPr>
        <p:spPr>
          <a:xfrm>
            <a:off x="407368" y="3174465"/>
            <a:ext cx="11665296" cy="1010213"/>
          </a:xfrm>
          <a:prstGeom prst="rect">
            <a:avLst/>
          </a:prstGeom>
          <a:noFill/>
        </p:spPr>
        <p:txBody>
          <a:bodyPr wrap="square">
            <a:spAutoFit/>
          </a:bodyPr>
          <a:lstStyle/>
          <a:p>
            <a:pPr algn="ctr">
              <a:lnSpc>
                <a:spcPct val="120000"/>
              </a:lnSpc>
            </a:pPr>
            <a:r>
              <a:rPr lang="en-US" altLang="zh-CN" sz="2800" dirty="0" err="1">
                <a:latin typeface="微软雅黑" panose="020B0503020204020204" pitchFamily="34" charset="-122"/>
                <a:ea typeface="微软雅黑" panose="020B0503020204020204" pitchFamily="34" charset="-122"/>
                <a:cs typeface="Times New Roman" panose="02020603050405020304" pitchFamily="18" charset="0"/>
              </a:rPr>
              <a:t>TS2Vec:Towards</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Universal Representation of Time Series</a:t>
            </a:r>
          </a:p>
          <a:p>
            <a:pPr algn="ctr">
              <a:lnSpc>
                <a:spcPct val="120000"/>
              </a:lnSpc>
            </a:pP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TS2Vec</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：时间序列的通用表示</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sym typeface="字魂105号-简雅黑" panose="00000500000000000000" pitchFamily="2" charset="-122"/>
            </a:endParaRPr>
          </a:p>
        </p:txBody>
      </p:sp>
    </p:spTree>
    <p:extLst>
      <p:ext uri="{BB962C8B-B14F-4D97-AF65-F5344CB8AC3E}">
        <p14:creationId xmlns:p14="http://schemas.microsoft.com/office/powerpoint/2010/main" val="578098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背景</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方法   实验   分析   结论</a:t>
            </a:r>
          </a:p>
        </p:txBody>
      </p:sp>
      <p:pic>
        <p:nvPicPr>
          <p:cNvPr id="4" name="图片 3">
            <a:extLst>
              <a:ext uri="{FF2B5EF4-FFF2-40B4-BE49-F238E27FC236}">
                <a16:creationId xmlns:a16="http://schemas.microsoft.com/office/drawing/2014/main" id="{E2420D67-BB7A-6BF5-319F-701DB9534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641" y="1247031"/>
            <a:ext cx="6539695" cy="2299050"/>
          </a:xfrm>
          <a:prstGeom prst="rect">
            <a:avLst/>
          </a:prstGeom>
        </p:spPr>
      </p:pic>
      <p:pic>
        <p:nvPicPr>
          <p:cNvPr id="9" name="图片 8">
            <a:extLst>
              <a:ext uri="{FF2B5EF4-FFF2-40B4-BE49-F238E27FC236}">
                <a16:creationId xmlns:a16="http://schemas.microsoft.com/office/drawing/2014/main" id="{CDB621C4-82F8-13B9-4C9D-27F850856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20" y="3798798"/>
            <a:ext cx="6550916" cy="2299051"/>
          </a:xfrm>
          <a:prstGeom prst="rect">
            <a:avLst/>
          </a:prstGeom>
        </p:spPr>
      </p:pic>
      <p:sp>
        <p:nvSpPr>
          <p:cNvPr id="2" name="文本框 1">
            <a:extLst>
              <a:ext uri="{FF2B5EF4-FFF2-40B4-BE49-F238E27FC236}">
                <a16:creationId xmlns:a16="http://schemas.microsoft.com/office/drawing/2014/main" id="{1959FBF0-A3E3-F57E-9F6C-7A1ABFA3198D}"/>
              </a:ext>
            </a:extLst>
          </p:cNvPr>
          <p:cNvSpPr txBox="1"/>
          <p:nvPr/>
        </p:nvSpPr>
        <p:spPr>
          <a:xfrm>
            <a:off x="464598" y="196271"/>
            <a:ext cx="1515083" cy="369332"/>
          </a:xfrm>
          <a:prstGeom prst="rect">
            <a:avLst/>
          </a:prstGeom>
          <a:noFill/>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实例级表示</a:t>
            </a:r>
          </a:p>
        </p:txBody>
      </p:sp>
    </p:spTree>
    <p:extLst>
      <p:ext uri="{BB962C8B-B14F-4D97-AF65-F5344CB8AC3E}">
        <p14:creationId xmlns:p14="http://schemas.microsoft.com/office/powerpoint/2010/main" val="926044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背景</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方法   实验   分析   结论</a:t>
            </a:r>
          </a:p>
        </p:txBody>
      </p:sp>
      <p:sp>
        <p:nvSpPr>
          <p:cNvPr id="2" name="文本框 1">
            <a:extLst>
              <a:ext uri="{FF2B5EF4-FFF2-40B4-BE49-F238E27FC236}">
                <a16:creationId xmlns:a16="http://schemas.microsoft.com/office/drawing/2014/main" id="{0B784A6D-5CE9-8D4C-24B4-C03403E55E56}"/>
              </a:ext>
            </a:extLst>
          </p:cNvPr>
          <p:cNvSpPr txBox="1"/>
          <p:nvPr/>
        </p:nvSpPr>
        <p:spPr>
          <a:xfrm>
            <a:off x="313716" y="1104249"/>
            <a:ext cx="11413685" cy="1477328"/>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Wu et </a:t>
            </a:r>
            <a:r>
              <a:rPr lang="en-US" altLang="zh-CN" dirty="0" err="1">
                <a:latin typeface="微软雅黑" panose="020B0503020204020204" pitchFamily="34" charset="-122"/>
                <a:ea typeface="微软雅黑" panose="020B0503020204020204" pitchFamily="34" charset="-122"/>
              </a:rPr>
              <a:t>al.2018</a:t>
            </a:r>
            <a:r>
              <a:rPr lang="zh-CN" altLang="en-US" dirty="0">
                <a:latin typeface="微软雅黑" panose="020B0503020204020204" pitchFamily="34" charset="-122"/>
                <a:ea typeface="微软雅黑" panose="020B0503020204020204" pitchFamily="34" charset="-122"/>
              </a:rPr>
              <a:t>：</a:t>
            </a:r>
            <a:r>
              <a:rPr lang="en-US" altLang="zh-CN" sz="1800" kern="1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Random Warping Series: A Random Features Method for Time-Series Embedding</a:t>
            </a:r>
          </a:p>
          <a:p>
            <a:r>
              <a:rPr lang="zh-CN" altLang="zh-CN" sz="1800" dirty="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动态时间扭曲</a:t>
            </a:r>
            <a:r>
              <a:rPr lang="en-US" altLang="zh-CN" sz="1800" dirty="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DTW</a:t>
            </a:r>
            <a:r>
              <a:rPr lang="en-US" altLang="zh-CN" sz="1800" dirty="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是测量时间序列之间差异的最广泛使用的技术</a:t>
            </a:r>
            <a:r>
              <a:rPr lang="zh-CN" altLang="en-US"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在这项工作中，我们研究了一系列对齐感知正定</a:t>
            </a:r>
            <a:r>
              <a:rPr lang="en-US"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err="1">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p.d.</a:t>
            </a:r>
            <a:r>
              <a:rPr lang="en-US"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内核，</a:t>
            </a:r>
            <a:r>
              <a:rPr lang="zh-CN" altLang="zh-CN" sz="1800" dirty="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其特征嵌入由随机扭曲系列</a:t>
            </a:r>
            <a:r>
              <a:rPr lang="en-US" altLang="zh-CN" sz="1800" dirty="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err="1">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RWS</a:t>
            </a:r>
            <a:r>
              <a:rPr lang="en-US" altLang="zh-CN" sz="1800" dirty="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的分布给出。所提出的内核不受对角优势问题的影响，而自然具有随机特征</a:t>
            </a:r>
            <a:r>
              <a:rPr lang="en-US" altLang="zh-CN" sz="1800" dirty="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(RF)</a:t>
            </a:r>
            <a:r>
              <a:rPr lang="zh-CN" altLang="zh-CN" sz="1800" dirty="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近似，</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根据时间序列的数量和长度，将现有的基于</a:t>
            </a:r>
            <a:r>
              <a:rPr lang="en-US" altLang="zh-CN" sz="1800" dirty="0" err="1">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DTW</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的技术的计算复杂度从二次降低到线性</a:t>
            </a:r>
            <a:r>
              <a:rPr lang="zh-CN" altLang="en-US"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kern="1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E0CC86FF-6596-CC63-222D-65CE8D453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27" y="2578609"/>
            <a:ext cx="5183447" cy="3404342"/>
          </a:xfrm>
          <a:prstGeom prst="rect">
            <a:avLst/>
          </a:prstGeom>
        </p:spPr>
      </p:pic>
      <p:sp>
        <p:nvSpPr>
          <p:cNvPr id="10" name="文本框 9">
            <a:extLst>
              <a:ext uri="{FF2B5EF4-FFF2-40B4-BE49-F238E27FC236}">
                <a16:creationId xmlns:a16="http://schemas.microsoft.com/office/drawing/2014/main" id="{0DFDA1C5-6799-708C-6C87-A3D13F7176ED}"/>
              </a:ext>
            </a:extLst>
          </p:cNvPr>
          <p:cNvSpPr txBox="1"/>
          <p:nvPr/>
        </p:nvSpPr>
        <p:spPr>
          <a:xfrm>
            <a:off x="389916" y="5889523"/>
            <a:ext cx="6094378" cy="369332"/>
          </a:xfrm>
          <a:prstGeom prst="rect">
            <a:avLst/>
          </a:prstGeom>
          <a:noFill/>
        </p:spPr>
        <p:txBody>
          <a:bodyPr wrap="square">
            <a:spAutoFit/>
          </a:bodyPr>
          <a:lstStyle/>
          <a:p>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秩</a:t>
            </a:r>
            <a:r>
              <a:rPr lang="en-US"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R = 32 </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err="1">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RWS</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TEigen</a:t>
            </a:r>
            <a:r>
              <a:rPr lang="en-US"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err="1">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TSMC</a:t>
            </a:r>
            <a:r>
              <a:rPr lang="en-US"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的分类性能比较</a:t>
            </a:r>
            <a:endParaRPr lang="zh-CN" altLang="en-US"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F142A247-A991-3AA8-368B-D535A82AFD1A}"/>
              </a:ext>
            </a:extLst>
          </p:cNvPr>
          <p:cNvSpPr txBox="1"/>
          <p:nvPr/>
        </p:nvSpPr>
        <p:spPr>
          <a:xfrm>
            <a:off x="6307027" y="3290153"/>
            <a:ext cx="5704439" cy="1477328"/>
          </a:xfrm>
          <a:prstGeom prst="rect">
            <a:avLst/>
          </a:prstGeom>
          <a:noFill/>
        </p:spPr>
        <p:txBody>
          <a:bodyPr wrap="square">
            <a:spAutoFit/>
          </a:bodyPr>
          <a:lstStyle/>
          <a:p>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TEigen</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[Hayashi et al., 2005]</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：通过奇异值分解使用</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DTW</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距离计算的相似性矩阵的低秩特征表示</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TSMC</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[Lei et al., 2017]</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：最近提出的使用矩阵补全方法的基于</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DTW</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的相似度矩阵的相似性保持表示。</a:t>
            </a:r>
            <a:endParaRPr lang="zh-CN" altLang="en-US"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0F9E4E9A-4A16-A3A2-39DD-34BD49DE7488}"/>
              </a:ext>
            </a:extLst>
          </p:cNvPr>
          <p:cNvSpPr txBox="1"/>
          <p:nvPr/>
        </p:nvSpPr>
        <p:spPr>
          <a:xfrm>
            <a:off x="7549133" y="5660722"/>
            <a:ext cx="226215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分类、聚类性能比较</a:t>
            </a:r>
          </a:p>
        </p:txBody>
      </p:sp>
      <p:sp>
        <p:nvSpPr>
          <p:cNvPr id="5" name="文本框 4">
            <a:extLst>
              <a:ext uri="{FF2B5EF4-FFF2-40B4-BE49-F238E27FC236}">
                <a16:creationId xmlns:a16="http://schemas.microsoft.com/office/drawing/2014/main" id="{A4F98932-8752-B3DC-2582-FF92927967F2}"/>
              </a:ext>
            </a:extLst>
          </p:cNvPr>
          <p:cNvSpPr txBox="1"/>
          <p:nvPr/>
        </p:nvSpPr>
        <p:spPr>
          <a:xfrm>
            <a:off x="464598" y="196271"/>
            <a:ext cx="1515083" cy="369332"/>
          </a:xfrm>
          <a:prstGeom prst="rect">
            <a:avLst/>
          </a:prstGeom>
          <a:noFill/>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实例级表示</a:t>
            </a:r>
          </a:p>
        </p:txBody>
      </p:sp>
    </p:spTree>
    <p:extLst>
      <p:ext uri="{BB962C8B-B14F-4D97-AF65-F5344CB8AC3E}">
        <p14:creationId xmlns:p14="http://schemas.microsoft.com/office/powerpoint/2010/main" val="3895130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背景</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方法   实验   分析   结论</a:t>
            </a:r>
          </a:p>
        </p:txBody>
      </p:sp>
      <p:sp>
        <p:nvSpPr>
          <p:cNvPr id="3" name="文本框 2">
            <a:extLst>
              <a:ext uri="{FF2B5EF4-FFF2-40B4-BE49-F238E27FC236}">
                <a16:creationId xmlns:a16="http://schemas.microsoft.com/office/drawing/2014/main" id="{1E51926B-68D9-9373-C1EE-AA2346F46A95}"/>
              </a:ext>
            </a:extLst>
          </p:cNvPr>
          <p:cNvSpPr txBox="1"/>
          <p:nvPr/>
        </p:nvSpPr>
        <p:spPr>
          <a:xfrm>
            <a:off x="464598" y="188640"/>
            <a:ext cx="1515083" cy="369332"/>
          </a:xfrm>
          <a:prstGeom prst="rect">
            <a:avLst/>
          </a:prstGeom>
          <a:noFill/>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对比损失</a:t>
            </a:r>
          </a:p>
        </p:txBody>
      </p:sp>
      <p:sp>
        <p:nvSpPr>
          <p:cNvPr id="4" name="文本框 3">
            <a:extLst>
              <a:ext uri="{FF2B5EF4-FFF2-40B4-BE49-F238E27FC236}">
                <a16:creationId xmlns:a16="http://schemas.microsoft.com/office/drawing/2014/main" id="{73646C28-C557-C57B-59FB-9750286B13D7}"/>
              </a:ext>
            </a:extLst>
          </p:cNvPr>
          <p:cNvSpPr txBox="1"/>
          <p:nvPr/>
        </p:nvSpPr>
        <p:spPr>
          <a:xfrm>
            <a:off x="323444" y="1089897"/>
            <a:ext cx="11622122" cy="646331"/>
          </a:xfrm>
          <a:prstGeom prst="rect">
            <a:avLst/>
          </a:prstGeom>
          <a:noFill/>
        </p:spPr>
        <p:txBody>
          <a:bodyPr wrap="square">
            <a:spAutoFit/>
          </a:bodyPr>
          <a:lstStyle/>
          <a:p>
            <a:pPr algn="just"/>
            <a:r>
              <a:rPr lang="en-US" altLang="zh-CN" sz="1800" kern="100" dirty="0" err="1">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Eldele</a:t>
            </a:r>
            <a:r>
              <a:rPr lang="en-US" altLang="zh-CN" sz="1800" kern="1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 et al. 2021</a:t>
            </a:r>
            <a:r>
              <a:rPr lang="zh-CN" altLang="en-US" sz="1800" kern="1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kern="1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Time-Series Representation Learning via Temporal and Contextual Contrasting</a:t>
            </a:r>
          </a:p>
          <a:p>
            <a:pPr algn="just"/>
            <a:r>
              <a:rPr lang="en-US" altLang="zh-CN" sz="1800" kern="0" dirty="0">
                <a:solidFill>
                  <a:srgbClr val="1D2229"/>
                </a:solidFill>
                <a:effectLst/>
                <a:latin typeface="微软雅黑" panose="020B0503020204020204" pitchFamily="34" charset="-122"/>
                <a:ea typeface="微软雅黑" panose="020B0503020204020204" pitchFamily="34" charset="-122"/>
                <a:cs typeface="宋体" panose="02010600030101010101" pitchFamily="2" charset="-122"/>
              </a:rPr>
              <a:t>TS-</a:t>
            </a:r>
            <a:r>
              <a:rPr lang="en-US" altLang="zh-CN" sz="1800" kern="0" dirty="0" err="1">
                <a:solidFill>
                  <a:srgbClr val="1D2229"/>
                </a:solidFill>
                <a:effectLst/>
                <a:latin typeface="微软雅黑" panose="020B0503020204020204" pitchFamily="34" charset="-122"/>
                <a:ea typeface="微软雅黑" panose="020B0503020204020204" pitchFamily="34" charset="-122"/>
                <a:cs typeface="宋体" panose="02010600030101010101" pitchFamily="2" charset="-122"/>
              </a:rPr>
              <a:t>TCC</a:t>
            </a:r>
            <a:r>
              <a:rPr lang="zh-CN" altLang="zh-CN" sz="1800" kern="0" dirty="0">
                <a:solidFill>
                  <a:srgbClr val="1D2229"/>
                </a:solidFill>
                <a:effectLst/>
                <a:latin typeface="微软雅黑" panose="020B0503020204020204" pitchFamily="34" charset="-122"/>
                <a:ea typeface="微软雅黑" panose="020B0503020204020204" pitchFamily="34" charset="-122"/>
                <a:cs typeface="宋体" panose="02010600030101010101" pitchFamily="2" charset="-122"/>
              </a:rPr>
              <a:t>，一个时间对比模块和一个上下文对比模块</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CA33A3FA-919C-A707-3150-CC2FCF0B0B7B}"/>
              </a:ext>
            </a:extLst>
          </p:cNvPr>
          <p:cNvPicPr>
            <a:picLocks noChangeAspect="1"/>
          </p:cNvPicPr>
          <p:nvPr/>
        </p:nvPicPr>
        <p:blipFill>
          <a:blip r:embed="rId3"/>
          <a:stretch>
            <a:fillRect/>
          </a:stretch>
        </p:blipFill>
        <p:spPr>
          <a:xfrm>
            <a:off x="323444" y="1736228"/>
            <a:ext cx="4609882" cy="4514832"/>
          </a:xfrm>
          <a:prstGeom prst="rect">
            <a:avLst/>
          </a:prstGeom>
        </p:spPr>
      </p:pic>
      <p:pic>
        <p:nvPicPr>
          <p:cNvPr id="5" name="图片 4">
            <a:extLst>
              <a:ext uri="{FF2B5EF4-FFF2-40B4-BE49-F238E27FC236}">
                <a16:creationId xmlns:a16="http://schemas.microsoft.com/office/drawing/2014/main" id="{DCEFD8FB-5CAB-F302-ED60-E327240954DC}"/>
              </a:ext>
            </a:extLst>
          </p:cNvPr>
          <p:cNvPicPr>
            <a:picLocks noChangeAspect="1"/>
          </p:cNvPicPr>
          <p:nvPr/>
        </p:nvPicPr>
        <p:blipFill>
          <a:blip r:embed="rId4"/>
          <a:stretch>
            <a:fillRect/>
          </a:stretch>
        </p:blipFill>
        <p:spPr>
          <a:xfrm>
            <a:off x="5756397" y="1944331"/>
            <a:ext cx="5913881" cy="1122034"/>
          </a:xfrm>
          <a:prstGeom prst="rect">
            <a:avLst/>
          </a:prstGeom>
        </p:spPr>
      </p:pic>
      <p:sp>
        <p:nvSpPr>
          <p:cNvPr id="6" name="文本框 5">
            <a:extLst>
              <a:ext uri="{FF2B5EF4-FFF2-40B4-BE49-F238E27FC236}">
                <a16:creationId xmlns:a16="http://schemas.microsoft.com/office/drawing/2014/main" id="{82CD1DB7-4344-7E43-FB49-AC36E2AE38DB}"/>
              </a:ext>
            </a:extLst>
          </p:cNvPr>
          <p:cNvSpPr txBox="1"/>
          <p:nvPr/>
        </p:nvSpPr>
        <p:spPr>
          <a:xfrm>
            <a:off x="5756397" y="4609365"/>
            <a:ext cx="5984258" cy="646331"/>
          </a:xfrm>
          <a:prstGeom prst="rect">
            <a:avLst/>
          </a:prstGeom>
          <a:noFill/>
        </p:spPr>
        <p:txBody>
          <a:bodyPr wrap="square">
            <a:spAutoFit/>
          </a:bodyPr>
          <a:lstStyle/>
          <a:p>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对于</a:t>
            </a:r>
            <a:r>
              <a:rPr lang="zh-CN" altLang="zh-CN" sz="1800" dirty="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强增强，采用置换和抖动策略</a:t>
            </a:r>
            <a:r>
              <a:rPr lang="zh-CN" altLang="en-US" sz="1800" dirty="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通过使用强增强</a:t>
            </a:r>
            <a:r>
              <a:rPr lang="en-US" altLang="zh-CN"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cs t</a:t>
            </a:r>
            <a:r>
              <a:rPr lang="zh-CN" altLang="zh-CN"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来预测弱增强</a:t>
            </a:r>
            <a:r>
              <a:rPr lang="en-US" altLang="zh-CN"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zw</a:t>
            </a:r>
            <a:r>
              <a:rPr lang="en-US" altLang="zh-CN"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t+k</a:t>
            </a:r>
            <a:r>
              <a:rPr lang="zh-CN" altLang="zh-CN"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的未来时间步长</a:t>
            </a:r>
            <a:endParaRPr lang="zh-CN" altLang="en-US"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11DA2CEA-4460-1955-1A18-272E14C3D635}"/>
              </a:ext>
            </a:extLst>
          </p:cNvPr>
          <p:cNvSpPr txBox="1"/>
          <p:nvPr/>
        </p:nvSpPr>
        <p:spPr>
          <a:xfrm>
            <a:off x="5756397" y="5444937"/>
            <a:ext cx="6062561" cy="646331"/>
          </a:xfrm>
          <a:prstGeom prst="rect">
            <a:avLst/>
          </a:prstGeom>
          <a:noFill/>
        </p:spPr>
        <p:txBody>
          <a:bodyPr wrap="square">
            <a:spAutoFit/>
          </a:bodyPr>
          <a:lstStyle/>
          <a:p>
            <a:r>
              <a:rPr lang="zh-CN" altLang="zh-CN" sz="1800" dirty="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对比损失试图最小化</a:t>
            </a:r>
            <a:r>
              <a:rPr lang="zh-CN" altLang="zh-CN" sz="18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同一样本</a:t>
            </a:r>
            <a:r>
              <a:rPr lang="zh-CN" altLang="zh-CN" sz="1800" dirty="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的预测表示与真实表示之间的点积</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，同时最大化与小批量内其他样本</a:t>
            </a:r>
            <a:r>
              <a:rPr lang="en-US" altLang="zh-CN" sz="1800" dirty="0" err="1">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Nt,k</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之间的点积</a:t>
            </a:r>
            <a:endParaRPr lang="zh-CN" altLang="en-US" dirty="0"/>
          </a:p>
        </p:txBody>
      </p:sp>
      <p:sp>
        <p:nvSpPr>
          <p:cNvPr id="10" name="文本框 9">
            <a:extLst>
              <a:ext uri="{FF2B5EF4-FFF2-40B4-BE49-F238E27FC236}">
                <a16:creationId xmlns:a16="http://schemas.microsoft.com/office/drawing/2014/main" id="{A1B6BF1E-CD4A-D725-D950-3C9EB14F35B0}"/>
              </a:ext>
            </a:extLst>
          </p:cNvPr>
          <p:cNvSpPr txBox="1"/>
          <p:nvPr/>
        </p:nvSpPr>
        <p:spPr>
          <a:xfrm>
            <a:off x="5756397" y="3108386"/>
            <a:ext cx="5984259" cy="1200329"/>
          </a:xfrm>
          <a:prstGeom prst="rect">
            <a:avLst/>
          </a:prstGeom>
          <a:noFill/>
        </p:spPr>
        <p:txBody>
          <a:bodyPr wrap="square">
            <a:spAutoFit/>
          </a:bodyPr>
          <a:lstStyle/>
          <a:p>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我们使用</a:t>
            </a:r>
            <a:r>
              <a:rPr lang="en-US"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Transformer</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作为自回归模型，</a:t>
            </a:r>
            <a:r>
              <a:rPr lang="en-US" altLang="zh-CN" sz="1800" dirty="0" err="1">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MLP</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块由两个完全连接的层组成，具有非线性</a:t>
            </a:r>
            <a:r>
              <a:rPr lang="en-US" altLang="zh-CN" sz="1800" dirty="0" err="1">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ReLU</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函数和中间的</a:t>
            </a:r>
            <a:r>
              <a:rPr lang="en-US"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dropout</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。受</a:t>
            </a:r>
            <a:r>
              <a:rPr lang="en-US"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BERT</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模型的启发，我们在输入中添加了一个令牌</a:t>
            </a:r>
            <a:r>
              <a:rPr lang="en-US" altLang="zh-CN" sz="1800" dirty="0" err="1">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c∈rhh</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，其状态在输出中充当代表性上下文向量。</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2622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背景</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方法   实验   分析   结论</a:t>
            </a:r>
          </a:p>
        </p:txBody>
      </p:sp>
      <p:pic>
        <p:nvPicPr>
          <p:cNvPr id="11" name="图片 10">
            <a:extLst>
              <a:ext uri="{FF2B5EF4-FFF2-40B4-BE49-F238E27FC236}">
                <a16:creationId xmlns:a16="http://schemas.microsoft.com/office/drawing/2014/main" id="{2EB8F857-851D-0B15-4B81-3FF802FF3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93" y="1043122"/>
            <a:ext cx="8771413" cy="2072993"/>
          </a:xfrm>
          <a:prstGeom prst="rect">
            <a:avLst/>
          </a:prstGeom>
        </p:spPr>
      </p:pic>
      <p:sp>
        <p:nvSpPr>
          <p:cNvPr id="13" name="文本框 12">
            <a:extLst>
              <a:ext uri="{FF2B5EF4-FFF2-40B4-BE49-F238E27FC236}">
                <a16:creationId xmlns:a16="http://schemas.microsoft.com/office/drawing/2014/main" id="{0F088CB8-0B76-5001-5B42-13EE31A8CEA6}"/>
              </a:ext>
            </a:extLst>
          </p:cNvPr>
          <p:cNvSpPr txBox="1"/>
          <p:nvPr/>
        </p:nvSpPr>
        <p:spPr>
          <a:xfrm>
            <a:off x="3296460" y="3116115"/>
            <a:ext cx="6094378" cy="369332"/>
          </a:xfrm>
          <a:prstGeom prst="rect">
            <a:avLst/>
          </a:prstGeom>
          <a:noFill/>
        </p:spPr>
        <p:txBody>
          <a:bodyPr wrap="square">
            <a:spAutoFit/>
          </a:bodyPr>
          <a:lstStyle/>
          <a:p>
            <a:r>
              <a:rPr lang="en-US"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TS-</a:t>
            </a:r>
            <a:r>
              <a:rPr lang="en-US" altLang="zh-CN" sz="1800" dirty="0" err="1">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TCC</a:t>
            </a:r>
            <a:r>
              <a:rPr lang="en-US"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模型与使用线性分类器评估实验的基线的比较</a:t>
            </a:r>
            <a:endParaRPr lang="zh-CN" altLang="en-US"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B8C33778-7CAB-2139-5160-148363CB98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598" y="3652328"/>
            <a:ext cx="11037426" cy="1105603"/>
          </a:xfrm>
          <a:prstGeom prst="rect">
            <a:avLst/>
          </a:prstGeom>
        </p:spPr>
      </p:pic>
      <p:sp>
        <p:nvSpPr>
          <p:cNvPr id="16" name="文本框 15">
            <a:extLst>
              <a:ext uri="{FF2B5EF4-FFF2-40B4-BE49-F238E27FC236}">
                <a16:creationId xmlns:a16="http://schemas.microsoft.com/office/drawing/2014/main" id="{30B36E3E-621C-261C-9A11-296B0AAAF2B0}"/>
              </a:ext>
            </a:extLst>
          </p:cNvPr>
          <p:cNvSpPr txBox="1"/>
          <p:nvPr/>
        </p:nvSpPr>
        <p:spPr>
          <a:xfrm>
            <a:off x="1945863" y="4757931"/>
            <a:ext cx="8034716" cy="369332"/>
          </a:xfrm>
          <a:prstGeom prst="rect">
            <a:avLst/>
          </a:prstGeom>
          <a:noFill/>
        </p:spPr>
        <p:txBody>
          <a:bodyPr wrap="square">
            <a:spAutoFit/>
          </a:bodyPr>
          <a:lstStyle/>
          <a:p>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在准确性方面应用于故障诊断数据集的跨域迁移学习实验。</a:t>
            </a:r>
            <a:r>
              <a:rPr lang="en-US"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(FT </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代表微调）</a:t>
            </a:r>
            <a:endParaRPr lang="zh-CN" altLang="en-US"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89EE27EE-B841-5982-76F7-6C1C95E0A7B0}"/>
              </a:ext>
            </a:extLst>
          </p:cNvPr>
          <p:cNvSpPr txBox="1"/>
          <p:nvPr/>
        </p:nvSpPr>
        <p:spPr>
          <a:xfrm>
            <a:off x="464598" y="188640"/>
            <a:ext cx="1515083" cy="369332"/>
          </a:xfrm>
          <a:prstGeom prst="rect">
            <a:avLst/>
          </a:prstGeom>
          <a:noFill/>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对比损失</a:t>
            </a:r>
          </a:p>
        </p:txBody>
      </p:sp>
    </p:spTree>
    <p:extLst>
      <p:ext uri="{BB962C8B-B14F-4D97-AF65-F5344CB8AC3E}">
        <p14:creationId xmlns:p14="http://schemas.microsoft.com/office/powerpoint/2010/main" val="3375818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921353" y="2718768"/>
            <a:ext cx="10438892" cy="1220185"/>
          </a:xfrm>
        </p:spPr>
        <p:txBody>
          <a:bodyPr/>
          <a:lstStyle/>
          <a:p>
            <a:r>
              <a:rPr lang="zh-CN" altLang="en-US" sz="8000" dirty="0"/>
              <a:t>方法</a:t>
            </a:r>
          </a:p>
        </p:txBody>
      </p:sp>
      <p:sp>
        <p:nvSpPr>
          <p:cNvPr id="2" name="灯片编号占位符 1">
            <a:extLst>
              <a:ext uri="{FF2B5EF4-FFF2-40B4-BE49-F238E27FC236}">
                <a16:creationId xmlns:a16="http://schemas.microsoft.com/office/drawing/2014/main" id="{00B5A57C-9684-4F0A-8394-ADA61506ABAC}"/>
              </a:ext>
            </a:extLst>
          </p:cNvPr>
          <p:cNvSpPr>
            <a:spLocks noGrp="1"/>
          </p:cNvSpPr>
          <p:nvPr>
            <p:ph type="sldNum" sz="quarter" idx="4294967295"/>
          </p:nvPr>
        </p:nvSpPr>
        <p:spPr>
          <a:xfrm>
            <a:off x="8732142" y="637793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3116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背景   </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方法</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实验   分析   结论</a:t>
            </a:r>
          </a:p>
        </p:txBody>
      </p:sp>
      <p:sp>
        <p:nvSpPr>
          <p:cNvPr id="5" name="文本框 4">
            <a:extLst>
              <a:ext uri="{FF2B5EF4-FFF2-40B4-BE49-F238E27FC236}">
                <a16:creationId xmlns:a16="http://schemas.microsoft.com/office/drawing/2014/main" id="{129F1DE4-A180-2A85-BFDD-46C38A184D02}"/>
              </a:ext>
            </a:extLst>
          </p:cNvPr>
          <p:cNvSpPr txBox="1"/>
          <p:nvPr/>
        </p:nvSpPr>
        <p:spPr>
          <a:xfrm>
            <a:off x="1018596" y="1532994"/>
            <a:ext cx="10057216" cy="923330"/>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给定一组</a:t>
            </a:r>
            <a:r>
              <a:rPr lang="en-US" altLang="zh-CN" b="0" i="0" dirty="0">
                <a:solidFill>
                  <a:srgbClr val="1D2129"/>
                </a:solidFill>
                <a:effectLst/>
                <a:latin typeface="微软雅黑" panose="020B0503020204020204" pitchFamily="34" charset="-122"/>
                <a:ea typeface="微软雅黑" panose="020B0503020204020204" pitchFamily="34" charset="-122"/>
              </a:rPr>
              <a:t>N</a:t>
            </a:r>
            <a:r>
              <a:rPr lang="zh-CN" altLang="en-US" b="0" i="0" dirty="0">
                <a:solidFill>
                  <a:srgbClr val="1D2129"/>
                </a:solidFill>
                <a:effectLst/>
                <a:latin typeface="微软雅黑" panose="020B0503020204020204" pitchFamily="34" charset="-122"/>
                <a:ea typeface="微软雅黑" panose="020B0503020204020204" pitchFamily="34" charset="-122"/>
              </a:rPr>
              <a:t>个实例的时间序列</a:t>
            </a:r>
            <a:r>
              <a:rPr lang="en-US" altLang="zh-CN" b="0" i="0" dirty="0">
                <a:solidFill>
                  <a:srgbClr val="1D2129"/>
                </a:solidFill>
                <a:effectLst/>
                <a:latin typeface="微软雅黑" panose="020B0503020204020204" pitchFamily="34" charset="-122"/>
                <a:ea typeface="微软雅黑" panose="020B0503020204020204" pitchFamily="34" charset="-122"/>
              </a:rPr>
              <a:t>X = {</a:t>
            </a:r>
            <a:r>
              <a:rPr lang="en-US" altLang="zh-CN" b="0" i="0" dirty="0" err="1">
                <a:solidFill>
                  <a:srgbClr val="1D2129"/>
                </a:solidFill>
                <a:effectLst/>
                <a:latin typeface="微软雅黑" panose="020B0503020204020204" pitchFamily="34" charset="-122"/>
                <a:ea typeface="微软雅黑" panose="020B0503020204020204" pitchFamily="34" charset="-122"/>
              </a:rPr>
              <a:t>x1</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en-US" altLang="zh-CN" b="0" i="0" dirty="0" err="1">
                <a:solidFill>
                  <a:srgbClr val="1D2129"/>
                </a:solidFill>
                <a:effectLst/>
                <a:latin typeface="微软雅黑" panose="020B0503020204020204" pitchFamily="34" charset="-122"/>
                <a:ea typeface="微软雅黑" panose="020B0503020204020204" pitchFamily="34" charset="-122"/>
              </a:rPr>
              <a:t>x2</a:t>
            </a:r>
            <a:r>
              <a:rPr lang="zh-CN" altLang="en-US" b="0" i="0" dirty="0">
                <a:solidFill>
                  <a:srgbClr val="1D2129"/>
                </a:solidFill>
                <a:effectLst/>
                <a:latin typeface="微软雅黑" panose="020B0503020204020204" pitchFamily="34" charset="-122"/>
                <a:ea typeface="微软雅黑" panose="020B0503020204020204" pitchFamily="34" charset="-122"/>
              </a:rPr>
              <a:t>，</a:t>
            </a:r>
            <a:r>
              <a:rPr lang="en-US" altLang="zh-CN" b="0" i="0" dirty="0">
                <a:solidFill>
                  <a:srgbClr val="1D2129"/>
                </a:solidFill>
                <a:effectLst/>
                <a:latin typeface="微软雅黑" panose="020B0503020204020204" pitchFamily="34" charset="-122"/>
                <a:ea typeface="微软雅黑" panose="020B0503020204020204" pitchFamily="34" charset="-122"/>
              </a:rPr>
              <a:t>···</a:t>
            </a:r>
            <a:r>
              <a:rPr lang="zh-CN" altLang="en-US" b="0" i="0" dirty="0">
                <a:solidFill>
                  <a:srgbClr val="1D2129"/>
                </a:solidFill>
                <a:effectLst/>
                <a:latin typeface="微软雅黑" panose="020B0503020204020204" pitchFamily="34" charset="-122"/>
                <a:ea typeface="微软雅黑" panose="020B0503020204020204" pitchFamily="34" charset="-122"/>
              </a:rPr>
              <a:t>，</a:t>
            </a:r>
            <a:r>
              <a:rPr lang="en-US" altLang="zh-CN" b="0" i="0" dirty="0" err="1">
                <a:solidFill>
                  <a:srgbClr val="1D2129"/>
                </a:solidFill>
                <a:effectLst/>
                <a:latin typeface="微软雅黑" panose="020B0503020204020204" pitchFamily="34" charset="-122"/>
                <a:ea typeface="微软雅黑" panose="020B0503020204020204" pitchFamily="34" charset="-122"/>
              </a:rPr>
              <a:t>xN</a:t>
            </a:r>
            <a:r>
              <a:rPr lang="en-US" altLang="zh-CN" b="0" i="0" dirty="0">
                <a:solidFill>
                  <a:srgbClr val="1D2129"/>
                </a:solidFill>
                <a:effectLst/>
                <a:latin typeface="微软雅黑" panose="020B0503020204020204" pitchFamily="34" charset="-122"/>
                <a:ea typeface="微软雅黑" panose="020B0503020204020204" pitchFamily="34" charset="-122"/>
              </a:rPr>
              <a:t>}</a:t>
            </a:r>
            <a:r>
              <a:rPr lang="zh-CN" altLang="en-US" b="0" i="0" dirty="0">
                <a:solidFill>
                  <a:srgbClr val="1D2129"/>
                </a:solidFill>
                <a:effectLst/>
                <a:latin typeface="微软雅黑" panose="020B0503020204020204" pitchFamily="34" charset="-122"/>
                <a:ea typeface="微软雅黑" panose="020B0503020204020204" pitchFamily="34" charset="-122"/>
              </a:rPr>
              <a:t>，目标是学习一个非线性嵌入函数</a:t>
            </a:r>
            <a:r>
              <a:rPr lang="en-US" altLang="zh-CN" b="0" i="0" dirty="0">
                <a:solidFill>
                  <a:srgbClr val="1D2129"/>
                </a:solidFill>
                <a:effectLst/>
                <a:latin typeface="微软雅黑" panose="020B0503020204020204" pitchFamily="34" charset="-122"/>
                <a:ea typeface="微软雅黑" panose="020B0503020204020204" pitchFamily="34" charset="-122"/>
              </a:rPr>
              <a:t>f</a:t>
            </a:r>
            <a:r>
              <a:rPr lang="el-GR" altLang="zh-CN" b="0" i="0" dirty="0">
                <a:solidFill>
                  <a:srgbClr val="1D2129"/>
                </a:solidFill>
                <a:effectLst/>
                <a:latin typeface="微软雅黑" panose="020B0503020204020204" pitchFamily="34" charset="-122"/>
                <a:ea typeface="微软雅黑" panose="020B0503020204020204" pitchFamily="34" charset="-122"/>
              </a:rPr>
              <a:t>θ</a:t>
            </a:r>
            <a:r>
              <a:rPr lang="zh-CN" altLang="en-US" b="0" i="0" dirty="0">
                <a:solidFill>
                  <a:srgbClr val="1D2129"/>
                </a:solidFill>
                <a:effectLst/>
                <a:latin typeface="微软雅黑" panose="020B0503020204020204" pitchFamily="34" charset="-122"/>
                <a:ea typeface="微软雅黑" panose="020B0503020204020204" pitchFamily="34" charset="-122"/>
              </a:rPr>
              <a:t>将每个</a:t>
            </a:r>
            <a:r>
              <a:rPr lang="en-US" altLang="zh-CN" b="0" i="0" dirty="0">
                <a:solidFill>
                  <a:srgbClr val="1D2129"/>
                </a:solidFill>
                <a:effectLst/>
                <a:latin typeface="微软雅黑" panose="020B0503020204020204" pitchFamily="34" charset="-122"/>
                <a:ea typeface="微软雅黑" panose="020B0503020204020204" pitchFamily="34" charset="-122"/>
              </a:rPr>
              <a:t>xi</a:t>
            </a:r>
            <a:r>
              <a:rPr lang="zh-CN" altLang="en-US" b="0" i="0" dirty="0">
                <a:solidFill>
                  <a:srgbClr val="1D2129"/>
                </a:solidFill>
                <a:effectLst/>
                <a:latin typeface="微软雅黑" panose="020B0503020204020204" pitchFamily="34" charset="-122"/>
                <a:ea typeface="微软雅黑" panose="020B0503020204020204" pitchFamily="34" charset="-122"/>
              </a:rPr>
              <a:t>映射到最能描述本身的表示</a:t>
            </a:r>
            <a:r>
              <a:rPr lang="en-US" altLang="zh-CN" b="0" i="0" dirty="0" err="1">
                <a:solidFill>
                  <a:srgbClr val="1D2129"/>
                </a:solidFill>
                <a:effectLst/>
                <a:latin typeface="微软雅黑" panose="020B0503020204020204" pitchFamily="34" charset="-122"/>
                <a:ea typeface="微软雅黑" panose="020B0503020204020204" pitchFamily="34" charset="-122"/>
              </a:rPr>
              <a:t>ri</a:t>
            </a:r>
            <a:r>
              <a:rPr lang="zh-CN" altLang="en-US" b="0" i="0" dirty="0">
                <a:solidFill>
                  <a:srgbClr val="1D2129"/>
                </a:solidFill>
                <a:effectLst/>
                <a:latin typeface="微软雅黑" panose="020B0503020204020204" pitchFamily="34" charset="-122"/>
                <a:ea typeface="微软雅黑" panose="020B0503020204020204" pitchFamily="34" charset="-122"/>
              </a:rPr>
              <a:t>。输入时间序列 </a:t>
            </a:r>
            <a:r>
              <a:rPr lang="en-US" altLang="zh-CN" b="0" i="0" dirty="0">
                <a:solidFill>
                  <a:srgbClr val="1D2129"/>
                </a:solidFill>
                <a:effectLst/>
                <a:latin typeface="微软雅黑" panose="020B0503020204020204" pitchFamily="34" charset="-122"/>
                <a:ea typeface="微软雅黑" panose="020B0503020204020204" pitchFamily="34" charset="-122"/>
              </a:rPr>
              <a:t>xi </a:t>
            </a:r>
            <a:r>
              <a:rPr lang="zh-CN" altLang="en-US" b="0" i="0" dirty="0">
                <a:solidFill>
                  <a:srgbClr val="1D2129"/>
                </a:solidFill>
                <a:effectLst/>
                <a:latin typeface="微软雅黑" panose="020B0503020204020204" pitchFamily="34" charset="-122"/>
                <a:ea typeface="微软雅黑" panose="020B0503020204020204" pitchFamily="34" charset="-122"/>
              </a:rPr>
              <a:t>维度为 </a:t>
            </a:r>
            <a:r>
              <a:rPr lang="en-US" altLang="zh-CN" b="0" i="0" dirty="0">
                <a:solidFill>
                  <a:srgbClr val="1D2129"/>
                </a:solidFill>
                <a:effectLst/>
                <a:latin typeface="微软雅黑" panose="020B0503020204020204" pitchFamily="34" charset="-122"/>
                <a:ea typeface="微软雅黑" panose="020B0503020204020204" pitchFamily="34" charset="-122"/>
              </a:rPr>
              <a:t>T × F </a:t>
            </a:r>
            <a:r>
              <a:rPr lang="zh-CN" altLang="en-US" b="0" i="0" dirty="0">
                <a:solidFill>
                  <a:srgbClr val="1D2129"/>
                </a:solidFill>
                <a:effectLst/>
                <a:latin typeface="微软雅黑" panose="020B0503020204020204" pitchFamily="34" charset="-122"/>
                <a:ea typeface="微软雅黑" panose="020B0503020204020204" pitchFamily="34" charset="-122"/>
              </a:rPr>
              <a:t>，其中 </a:t>
            </a:r>
            <a:r>
              <a:rPr lang="en-US" altLang="zh-CN" b="0" i="0" dirty="0">
                <a:solidFill>
                  <a:srgbClr val="1D2129"/>
                </a:solidFill>
                <a:effectLst/>
                <a:latin typeface="微软雅黑" panose="020B0503020204020204" pitchFamily="34" charset="-122"/>
                <a:ea typeface="微软雅黑" panose="020B0503020204020204" pitchFamily="34" charset="-122"/>
              </a:rPr>
              <a:t>T </a:t>
            </a:r>
            <a:r>
              <a:rPr lang="zh-CN" altLang="en-US" b="0" i="0" dirty="0">
                <a:solidFill>
                  <a:srgbClr val="1D2129"/>
                </a:solidFill>
                <a:effectLst/>
                <a:latin typeface="微软雅黑" panose="020B0503020204020204" pitchFamily="34" charset="-122"/>
                <a:ea typeface="微软雅黑" panose="020B0503020204020204" pitchFamily="34" charset="-122"/>
              </a:rPr>
              <a:t>是序列长度，</a:t>
            </a:r>
            <a:r>
              <a:rPr lang="en-US" altLang="zh-CN" b="0" i="0" dirty="0">
                <a:solidFill>
                  <a:srgbClr val="1D2129"/>
                </a:solidFill>
                <a:effectLst/>
                <a:latin typeface="微软雅黑" panose="020B0503020204020204" pitchFamily="34" charset="-122"/>
                <a:ea typeface="微软雅黑" panose="020B0503020204020204" pitchFamily="34" charset="-122"/>
              </a:rPr>
              <a:t>F </a:t>
            </a:r>
            <a:r>
              <a:rPr lang="zh-CN" altLang="en-US" b="0" i="0" dirty="0">
                <a:solidFill>
                  <a:srgbClr val="1D2129"/>
                </a:solidFill>
                <a:effectLst/>
                <a:latin typeface="微软雅黑" panose="020B0503020204020204" pitchFamily="34" charset="-122"/>
                <a:ea typeface="微软雅黑" panose="020B0503020204020204" pitchFamily="34" charset="-122"/>
              </a:rPr>
              <a:t>是特征维度。表示 </a:t>
            </a:r>
            <a:r>
              <a:rPr lang="en-US" altLang="zh-CN" b="0" i="0" dirty="0" err="1">
                <a:solidFill>
                  <a:srgbClr val="1D2129"/>
                </a:solidFill>
                <a:effectLst/>
                <a:latin typeface="微软雅黑" panose="020B0503020204020204" pitchFamily="34" charset="-122"/>
                <a:ea typeface="微软雅黑" panose="020B0503020204020204" pitchFamily="34" charset="-122"/>
              </a:rPr>
              <a:t>ri</a:t>
            </a:r>
            <a:r>
              <a:rPr lang="en-US" altLang="zh-CN" b="0" i="0" dirty="0">
                <a:solidFill>
                  <a:srgbClr val="1D2129"/>
                </a:solidFill>
                <a:effectLst/>
                <a:latin typeface="微软雅黑" panose="020B0503020204020204" pitchFamily="34" charset="-122"/>
                <a:ea typeface="微软雅黑" panose="020B0503020204020204" pitchFamily="34" charset="-122"/>
              </a:rPr>
              <a:t> = {</a:t>
            </a:r>
            <a:r>
              <a:rPr lang="en-US" altLang="zh-CN" b="0" i="0" dirty="0" err="1">
                <a:solidFill>
                  <a:srgbClr val="1D2129"/>
                </a:solidFill>
                <a:effectLst/>
                <a:latin typeface="微软雅黑" panose="020B0503020204020204" pitchFamily="34" charset="-122"/>
                <a:ea typeface="微软雅黑" panose="020B0503020204020204" pitchFamily="34" charset="-122"/>
              </a:rPr>
              <a:t>ri,1</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en-US" altLang="zh-CN" b="0" i="0" dirty="0" err="1">
                <a:solidFill>
                  <a:srgbClr val="1D2129"/>
                </a:solidFill>
                <a:effectLst/>
                <a:latin typeface="微软雅黑" panose="020B0503020204020204" pitchFamily="34" charset="-122"/>
                <a:ea typeface="微软雅黑" panose="020B0503020204020204" pitchFamily="34" charset="-122"/>
              </a:rPr>
              <a:t>ri,2</a:t>
            </a:r>
            <a:r>
              <a:rPr lang="zh-CN" altLang="en-US" b="0" i="0" dirty="0">
                <a:solidFill>
                  <a:srgbClr val="1D2129"/>
                </a:solidFill>
                <a:effectLst/>
                <a:latin typeface="微软雅黑" panose="020B0503020204020204" pitchFamily="34" charset="-122"/>
                <a:ea typeface="微软雅黑" panose="020B0503020204020204" pitchFamily="34" charset="-122"/>
              </a:rPr>
              <a:t>，</a:t>
            </a:r>
            <a:r>
              <a:rPr lang="en-US" altLang="zh-CN" b="0" i="0" dirty="0">
                <a:solidFill>
                  <a:srgbClr val="1D2129"/>
                </a:solidFill>
                <a:effectLst/>
                <a:latin typeface="微软雅黑" panose="020B0503020204020204" pitchFamily="34" charset="-122"/>
                <a:ea typeface="微软雅黑" panose="020B0503020204020204" pitchFamily="34" charset="-122"/>
              </a:rPr>
              <a:t>···</a:t>
            </a:r>
            <a:r>
              <a:rPr lang="zh-CN" altLang="en-US" b="0" i="0" dirty="0">
                <a:solidFill>
                  <a:srgbClr val="1D2129"/>
                </a:solidFill>
                <a:effectLst/>
                <a:latin typeface="微软雅黑" panose="020B0503020204020204" pitchFamily="34" charset="-122"/>
                <a:ea typeface="微软雅黑" panose="020B0503020204020204" pitchFamily="34" charset="-122"/>
              </a:rPr>
              <a:t>，</a:t>
            </a:r>
            <a:r>
              <a:rPr lang="en-US" altLang="zh-CN" b="0" i="0" dirty="0" err="1">
                <a:solidFill>
                  <a:srgbClr val="1D2129"/>
                </a:solidFill>
                <a:effectLst/>
                <a:latin typeface="微软雅黑" panose="020B0503020204020204" pitchFamily="34" charset="-122"/>
                <a:ea typeface="微软雅黑" panose="020B0503020204020204" pitchFamily="34" charset="-122"/>
              </a:rPr>
              <a:t>ri,T</a:t>
            </a:r>
            <a:r>
              <a:rPr lang="en-US" altLang="zh-CN" b="0" i="0" dirty="0">
                <a:solidFill>
                  <a:srgbClr val="1D2129"/>
                </a:solidFill>
                <a:effectLst/>
                <a:latin typeface="微软雅黑" panose="020B0503020204020204" pitchFamily="34" charset="-122"/>
                <a:ea typeface="微软雅黑" panose="020B0503020204020204" pitchFamily="34" charset="-122"/>
              </a:rPr>
              <a:t> } </a:t>
            </a:r>
            <a:r>
              <a:rPr lang="zh-CN" altLang="en-US" b="0" i="0" dirty="0">
                <a:solidFill>
                  <a:srgbClr val="1D2129"/>
                </a:solidFill>
                <a:effectLst/>
                <a:latin typeface="微软雅黑" panose="020B0503020204020204" pitchFamily="34" charset="-122"/>
                <a:ea typeface="微软雅黑" panose="020B0503020204020204" pitchFamily="34" charset="-122"/>
              </a:rPr>
              <a:t>包含每个时间戳 </a:t>
            </a:r>
            <a:r>
              <a:rPr lang="en-US" altLang="zh-CN" b="0" i="0" dirty="0">
                <a:solidFill>
                  <a:srgbClr val="1D2129"/>
                </a:solidFill>
                <a:effectLst/>
                <a:latin typeface="微软雅黑" panose="020B0503020204020204" pitchFamily="34" charset="-122"/>
                <a:ea typeface="微软雅黑" panose="020B0503020204020204" pitchFamily="34" charset="-122"/>
              </a:rPr>
              <a:t>t </a:t>
            </a:r>
            <a:r>
              <a:rPr lang="zh-CN" altLang="en-US" b="0" i="0" dirty="0">
                <a:solidFill>
                  <a:srgbClr val="1D2129"/>
                </a:solidFill>
                <a:effectLst/>
                <a:latin typeface="微软雅黑" panose="020B0503020204020204" pitchFamily="34" charset="-122"/>
                <a:ea typeface="微软雅黑" panose="020B0503020204020204" pitchFamily="34" charset="-122"/>
              </a:rPr>
              <a:t>的表示向量 </a:t>
            </a:r>
            <a:r>
              <a:rPr lang="en-US" altLang="zh-CN" b="0" i="0" dirty="0" err="1">
                <a:solidFill>
                  <a:srgbClr val="1D2129"/>
                </a:solidFill>
                <a:effectLst/>
                <a:latin typeface="微软雅黑" panose="020B0503020204020204" pitchFamily="34" charset="-122"/>
                <a:ea typeface="微软雅黑" panose="020B0503020204020204" pitchFamily="34" charset="-122"/>
              </a:rPr>
              <a:t>ri,t</a:t>
            </a:r>
            <a:r>
              <a:rPr lang="en-US" altLang="zh-CN" b="0" i="0" dirty="0">
                <a:solidFill>
                  <a:srgbClr val="1D2129"/>
                </a:solidFill>
                <a:effectLst/>
                <a:latin typeface="微软雅黑" panose="020B0503020204020204" pitchFamily="34" charset="-122"/>
                <a:ea typeface="微软雅黑" panose="020B0503020204020204" pitchFamily="34" charset="-122"/>
              </a:rPr>
              <a:t> ∈ </a:t>
            </a:r>
            <a:r>
              <a:rPr lang="en-US" altLang="zh-CN" b="0" i="0" dirty="0" err="1">
                <a:solidFill>
                  <a:srgbClr val="1D2129"/>
                </a:solidFill>
                <a:effectLst/>
                <a:latin typeface="微软雅黑" panose="020B0503020204020204" pitchFamily="34" charset="-122"/>
                <a:ea typeface="微软雅黑" panose="020B0503020204020204" pitchFamily="34" charset="-122"/>
              </a:rPr>
              <a:t>RK</a:t>
            </a:r>
            <a:r>
              <a:rPr lang="zh-CN" altLang="en-US" b="0" i="0" dirty="0">
                <a:solidFill>
                  <a:srgbClr val="1D2129"/>
                </a:solidFill>
                <a:effectLst/>
                <a:latin typeface="微软雅黑" panose="020B0503020204020204" pitchFamily="34" charset="-122"/>
                <a:ea typeface="微软雅黑" panose="020B0503020204020204" pitchFamily="34" charset="-122"/>
              </a:rPr>
              <a:t>，其中 </a:t>
            </a:r>
            <a:r>
              <a:rPr lang="en-US" altLang="zh-CN" b="0" i="0" dirty="0">
                <a:solidFill>
                  <a:srgbClr val="1D2129"/>
                </a:solidFill>
                <a:effectLst/>
                <a:latin typeface="微软雅黑" panose="020B0503020204020204" pitchFamily="34" charset="-122"/>
                <a:ea typeface="微软雅黑" panose="020B0503020204020204" pitchFamily="34" charset="-122"/>
              </a:rPr>
              <a:t>K </a:t>
            </a:r>
            <a:r>
              <a:rPr lang="zh-CN" altLang="en-US" b="0" i="0" dirty="0">
                <a:solidFill>
                  <a:srgbClr val="1D2129"/>
                </a:solidFill>
                <a:effectLst/>
                <a:latin typeface="微软雅黑" panose="020B0503020204020204" pitchFamily="34" charset="-122"/>
                <a:ea typeface="微软雅黑" panose="020B0503020204020204" pitchFamily="34" charset="-122"/>
              </a:rPr>
              <a:t>是表示向量的维度。</a:t>
            </a:r>
            <a:endParaRPr lang="zh-CN" altLang="en-US"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C48480FF-4DB9-447D-8283-CD2C8CAA456F}"/>
              </a:ext>
            </a:extLst>
          </p:cNvPr>
          <p:cNvSpPr txBox="1"/>
          <p:nvPr/>
        </p:nvSpPr>
        <p:spPr>
          <a:xfrm>
            <a:off x="464598" y="188640"/>
            <a:ext cx="1107996"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问题定义</a:t>
            </a:r>
          </a:p>
        </p:txBody>
      </p:sp>
    </p:spTree>
    <p:extLst>
      <p:ext uri="{BB962C8B-B14F-4D97-AF65-F5344CB8AC3E}">
        <p14:creationId xmlns:p14="http://schemas.microsoft.com/office/powerpoint/2010/main" val="2614059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背景   </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方法</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实验   分析   结论</a:t>
            </a:r>
          </a:p>
        </p:txBody>
      </p:sp>
      <p:sp>
        <p:nvSpPr>
          <p:cNvPr id="9" name="文本框 8">
            <a:extLst>
              <a:ext uri="{FF2B5EF4-FFF2-40B4-BE49-F238E27FC236}">
                <a16:creationId xmlns:a16="http://schemas.microsoft.com/office/drawing/2014/main" id="{882CA13F-87A2-E33A-6963-A57DBEC2F0EE}"/>
              </a:ext>
            </a:extLst>
          </p:cNvPr>
          <p:cNvSpPr txBox="1"/>
          <p:nvPr/>
        </p:nvSpPr>
        <p:spPr>
          <a:xfrm>
            <a:off x="362152" y="188640"/>
            <a:ext cx="1972283" cy="369332"/>
          </a:xfrm>
          <a:prstGeom prst="rect">
            <a:avLst/>
          </a:prstGeom>
          <a:noFill/>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模型架构</a:t>
            </a:r>
          </a:p>
        </p:txBody>
      </p:sp>
      <p:pic>
        <p:nvPicPr>
          <p:cNvPr id="2" name="图片 1">
            <a:extLst>
              <a:ext uri="{FF2B5EF4-FFF2-40B4-BE49-F238E27FC236}">
                <a16:creationId xmlns:a16="http://schemas.microsoft.com/office/drawing/2014/main" id="{893BC731-A8D4-A17F-7877-DB2BC2E23A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14" y="1213357"/>
            <a:ext cx="7771215" cy="4431286"/>
          </a:xfrm>
          <a:prstGeom prst="rect">
            <a:avLst/>
          </a:prstGeom>
        </p:spPr>
      </p:pic>
      <p:sp>
        <p:nvSpPr>
          <p:cNvPr id="6" name="文本框 5">
            <a:extLst>
              <a:ext uri="{FF2B5EF4-FFF2-40B4-BE49-F238E27FC236}">
                <a16:creationId xmlns:a16="http://schemas.microsoft.com/office/drawing/2014/main" id="{31ED2AB8-F99E-530A-232D-A10F00D52324}"/>
              </a:ext>
            </a:extLst>
          </p:cNvPr>
          <p:cNvSpPr txBox="1"/>
          <p:nvPr/>
        </p:nvSpPr>
        <p:spPr>
          <a:xfrm>
            <a:off x="8691340" y="2413337"/>
            <a:ext cx="2909098" cy="2031325"/>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对于每个输入</a:t>
            </a:r>
            <a:r>
              <a:rPr lang="en-US" altLang="zh-CN" b="0" i="0" dirty="0">
                <a:solidFill>
                  <a:srgbClr val="1D2129"/>
                </a:solidFill>
                <a:effectLst/>
                <a:latin typeface="微软雅黑" panose="020B0503020204020204" pitchFamily="34" charset="-122"/>
                <a:ea typeface="微软雅黑" panose="020B0503020204020204" pitchFamily="34" charset="-122"/>
              </a:rPr>
              <a:t>xi</a:t>
            </a:r>
            <a:r>
              <a:rPr lang="zh-CN" altLang="en-US" b="0" i="0" dirty="0">
                <a:solidFill>
                  <a:srgbClr val="1D2129"/>
                </a:solidFill>
                <a:effectLst/>
                <a:latin typeface="微软雅黑" panose="020B0503020204020204" pitchFamily="34" charset="-122"/>
                <a:ea typeface="微软雅黑" panose="020B0503020204020204" pitchFamily="34" charset="-122"/>
              </a:rPr>
              <a:t>，输入投影层是一个完全连接的层，它将时间戳</a:t>
            </a:r>
            <a:r>
              <a:rPr lang="en-US" altLang="zh-CN" b="0" i="0" dirty="0">
                <a:solidFill>
                  <a:srgbClr val="1D2129"/>
                </a:solidFill>
                <a:effectLst/>
                <a:latin typeface="微软雅黑" panose="020B0503020204020204" pitchFamily="34" charset="-122"/>
                <a:ea typeface="微软雅黑" panose="020B0503020204020204" pitchFamily="34" charset="-122"/>
              </a:rPr>
              <a:t>t</a:t>
            </a:r>
            <a:r>
              <a:rPr lang="zh-CN" altLang="en-US" b="0" i="0" dirty="0">
                <a:solidFill>
                  <a:srgbClr val="1D2129"/>
                </a:solidFill>
                <a:effectLst/>
                <a:latin typeface="微软雅黑" panose="020B0503020204020204" pitchFamily="34" charset="-122"/>
                <a:ea typeface="微软雅黑" panose="020B0503020204020204" pitchFamily="34" charset="-122"/>
              </a:rPr>
              <a:t>处的观测</a:t>
            </a:r>
            <a:r>
              <a:rPr lang="en-US" altLang="zh-CN" b="0" i="0" dirty="0" err="1">
                <a:solidFill>
                  <a:srgbClr val="1D2129"/>
                </a:solidFill>
                <a:effectLst/>
                <a:latin typeface="微软雅黑" panose="020B0503020204020204" pitchFamily="34" charset="-122"/>
                <a:ea typeface="微软雅黑" panose="020B0503020204020204" pitchFamily="34" charset="-122"/>
              </a:rPr>
              <a:t>xi,t</a:t>
            </a:r>
            <a:r>
              <a:rPr lang="zh-CN" altLang="en-US" b="0" i="0" dirty="0">
                <a:solidFill>
                  <a:srgbClr val="1D2129"/>
                </a:solidFill>
                <a:effectLst/>
                <a:latin typeface="微软雅黑" panose="020B0503020204020204" pitchFamily="34" charset="-122"/>
                <a:ea typeface="微软雅黑" panose="020B0503020204020204" pitchFamily="34" charset="-122"/>
              </a:rPr>
              <a:t>映射到高维潜在向量</a:t>
            </a:r>
            <a:r>
              <a:rPr lang="en-US" altLang="zh-CN" b="0" i="0" dirty="0" err="1">
                <a:solidFill>
                  <a:srgbClr val="1D2129"/>
                </a:solidFill>
                <a:effectLst/>
                <a:latin typeface="微软雅黑" panose="020B0503020204020204" pitchFamily="34" charset="-122"/>
                <a:ea typeface="微软雅黑" panose="020B0503020204020204" pitchFamily="34" charset="-122"/>
              </a:rPr>
              <a:t>zi,t</a:t>
            </a:r>
            <a:r>
              <a:rPr lang="zh-CN" altLang="en-US" b="0" i="0" dirty="0">
                <a:solidFill>
                  <a:srgbClr val="1D2129"/>
                </a:solidFill>
                <a:effectLst/>
                <a:latin typeface="微软雅黑" panose="020B0503020204020204" pitchFamily="34" charset="-122"/>
                <a:ea typeface="微软雅黑" panose="020B0503020204020204" pitchFamily="34" charset="-122"/>
              </a:rPr>
              <a:t>。时间戳屏蔽模块在随机选择的时间戳屏蔽潜在向量以生成增强的上下文视图。</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38983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背景   </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方法</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实验   分析   结论</a:t>
            </a:r>
          </a:p>
        </p:txBody>
      </p:sp>
      <p:sp>
        <p:nvSpPr>
          <p:cNvPr id="2" name="文本框 1">
            <a:extLst>
              <a:ext uri="{FF2B5EF4-FFF2-40B4-BE49-F238E27FC236}">
                <a16:creationId xmlns:a16="http://schemas.microsoft.com/office/drawing/2014/main" id="{19550099-256D-DFD1-A0AC-02E363ECB069}"/>
              </a:ext>
            </a:extLst>
          </p:cNvPr>
          <p:cNvSpPr txBox="1"/>
          <p:nvPr/>
        </p:nvSpPr>
        <p:spPr>
          <a:xfrm>
            <a:off x="458426" y="188640"/>
            <a:ext cx="1569660"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上下文一致性</a:t>
            </a:r>
          </a:p>
        </p:txBody>
      </p:sp>
      <p:pic>
        <p:nvPicPr>
          <p:cNvPr id="4" name="图片 3">
            <a:extLst>
              <a:ext uri="{FF2B5EF4-FFF2-40B4-BE49-F238E27FC236}">
                <a16:creationId xmlns:a16="http://schemas.microsoft.com/office/drawing/2014/main" id="{57E81A40-B6C6-E671-A730-58D3942B8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26" y="1244460"/>
            <a:ext cx="5380186" cy="2598645"/>
          </a:xfrm>
          <a:prstGeom prst="rect">
            <a:avLst/>
          </a:prstGeom>
        </p:spPr>
      </p:pic>
      <p:pic>
        <p:nvPicPr>
          <p:cNvPr id="6" name="图片 5">
            <a:extLst>
              <a:ext uri="{FF2B5EF4-FFF2-40B4-BE49-F238E27FC236}">
                <a16:creationId xmlns:a16="http://schemas.microsoft.com/office/drawing/2014/main" id="{F3A4CA01-879B-C516-39A9-CC4E4A8E0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3390" y="1270050"/>
            <a:ext cx="5349704" cy="3810330"/>
          </a:xfrm>
          <a:prstGeom prst="rect">
            <a:avLst/>
          </a:prstGeom>
        </p:spPr>
      </p:pic>
      <p:sp>
        <p:nvSpPr>
          <p:cNvPr id="10" name="文本框 9">
            <a:extLst>
              <a:ext uri="{FF2B5EF4-FFF2-40B4-BE49-F238E27FC236}">
                <a16:creationId xmlns:a16="http://schemas.microsoft.com/office/drawing/2014/main" id="{770B523C-D8AD-95E9-CAA4-B235468FFC36}"/>
              </a:ext>
            </a:extLst>
          </p:cNvPr>
          <p:cNvSpPr txBox="1"/>
          <p:nvPr/>
        </p:nvSpPr>
        <p:spPr>
          <a:xfrm>
            <a:off x="810637" y="3843105"/>
            <a:ext cx="4753583" cy="923330"/>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上下文一致性，它将两个扩展上下文中相同时间戳的表示视为</a:t>
            </a:r>
            <a:r>
              <a:rPr lang="zh-CN" altLang="en-US" dirty="0">
                <a:solidFill>
                  <a:srgbClr val="00B0F0"/>
                </a:solidFill>
                <a:latin typeface="微软雅黑" panose="020B0503020204020204" pitchFamily="34" charset="-122"/>
                <a:ea typeface="微软雅黑" panose="020B0503020204020204" pitchFamily="34" charset="-122"/>
              </a:rPr>
              <a:t>正对</a:t>
            </a:r>
            <a:r>
              <a:rPr lang="zh-CN" altLang="en-US" dirty="0">
                <a:latin typeface="微软雅黑" panose="020B0503020204020204" pitchFamily="34" charset="-122"/>
                <a:ea typeface="微软雅黑" panose="020B0503020204020204" pitchFamily="34" charset="-122"/>
              </a:rPr>
              <a:t>。通过对输入时间序列应用时间戳屏蔽和随机裁剪来生成上下文。</a:t>
            </a:r>
          </a:p>
        </p:txBody>
      </p:sp>
      <p:sp>
        <p:nvSpPr>
          <p:cNvPr id="12" name="文本框 11">
            <a:extLst>
              <a:ext uri="{FF2B5EF4-FFF2-40B4-BE49-F238E27FC236}">
                <a16:creationId xmlns:a16="http://schemas.microsoft.com/office/drawing/2014/main" id="{20C2705C-F62F-BB46-4332-FD81C548C572}"/>
              </a:ext>
            </a:extLst>
          </p:cNvPr>
          <p:cNvSpPr txBox="1"/>
          <p:nvPr/>
        </p:nvSpPr>
        <p:spPr>
          <a:xfrm>
            <a:off x="630232" y="5058034"/>
            <a:ext cx="9043482" cy="369332"/>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时间戳屏蔽：用二进制掩码</a:t>
            </a:r>
            <a:r>
              <a:rPr lang="en-US" altLang="zh-CN" b="0" i="0" dirty="0">
                <a:solidFill>
                  <a:srgbClr val="1D2129"/>
                </a:solidFill>
                <a:effectLst/>
                <a:latin typeface="微软雅黑" panose="020B0503020204020204" pitchFamily="34" charset="-122"/>
                <a:ea typeface="微软雅黑" panose="020B0503020204020204" pitchFamily="34" charset="-122"/>
              </a:rPr>
              <a:t>m∈{0,1}T</a:t>
            </a:r>
            <a:r>
              <a:rPr lang="zh-CN" altLang="en-US" b="0" i="0" dirty="0">
                <a:solidFill>
                  <a:srgbClr val="1D2129"/>
                </a:solidFill>
                <a:effectLst/>
                <a:latin typeface="微软雅黑" panose="020B0503020204020204" pitchFamily="34" charset="-122"/>
                <a:ea typeface="微软雅黑" panose="020B0503020204020204" pitchFamily="34" charset="-122"/>
              </a:rPr>
              <a:t>沿时间轴掩码输入投影层后的潜在向量</a:t>
            </a:r>
            <a:r>
              <a:rPr lang="en-US" altLang="zh-CN" b="0" i="0" dirty="0">
                <a:solidFill>
                  <a:srgbClr val="1D2129"/>
                </a:solidFill>
                <a:effectLst/>
                <a:latin typeface="微软雅黑" panose="020B0503020204020204" pitchFamily="34" charset="-122"/>
                <a:ea typeface="微软雅黑" panose="020B0503020204020204" pitchFamily="34" charset="-122"/>
              </a:rPr>
              <a:t>zi = {</a:t>
            </a:r>
            <a:r>
              <a:rPr lang="en-US" altLang="zh-CN" b="0" i="0" dirty="0" err="1">
                <a:solidFill>
                  <a:srgbClr val="1D2129"/>
                </a:solidFill>
                <a:effectLst/>
                <a:latin typeface="微软雅黑" panose="020B0503020204020204" pitchFamily="34" charset="-122"/>
                <a:ea typeface="微软雅黑" panose="020B0503020204020204" pitchFamily="34" charset="-122"/>
              </a:rPr>
              <a:t>zi,t</a:t>
            </a:r>
            <a:r>
              <a:rPr lang="en-US" altLang="zh-CN" b="0" i="0" dirty="0">
                <a:solidFill>
                  <a:srgbClr val="1D2129"/>
                </a:solidFill>
                <a:effectLst/>
                <a:latin typeface="微软雅黑" panose="020B0503020204020204" pitchFamily="34" charset="-122"/>
                <a:ea typeface="微软雅黑" panose="020B0503020204020204" pitchFamily="34" charset="-122"/>
              </a:rPr>
              <a:t>}</a:t>
            </a:r>
            <a:r>
              <a:rPr lang="zh-CN" altLang="en-US" dirty="0">
                <a:solidFill>
                  <a:srgbClr val="1D2129"/>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C862FCA8-F757-6A92-0927-B0ABAA08A23D}"/>
              </a:ext>
            </a:extLst>
          </p:cNvPr>
          <p:cNvSpPr txBox="1"/>
          <p:nvPr/>
        </p:nvSpPr>
        <p:spPr>
          <a:xfrm>
            <a:off x="630232" y="5469292"/>
            <a:ext cx="11519452" cy="646331"/>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随机裁剪：重叠段的上下文表示对于两个上下文审查应该是一致的。随机裁剪有助于学习位置不可知表示并避免表示崩溃。时间戳掩蔽和随机裁剪只在训练阶段应用。</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0857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背景   </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方法</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实验   分析   结论</a:t>
            </a:r>
          </a:p>
        </p:txBody>
      </p:sp>
      <p:sp>
        <p:nvSpPr>
          <p:cNvPr id="4" name="文本框 3">
            <a:extLst>
              <a:ext uri="{FF2B5EF4-FFF2-40B4-BE49-F238E27FC236}">
                <a16:creationId xmlns:a16="http://schemas.microsoft.com/office/drawing/2014/main" id="{F23DF531-8C6C-B1EE-8E9E-8D9744F725C7}"/>
              </a:ext>
            </a:extLst>
          </p:cNvPr>
          <p:cNvSpPr txBox="1"/>
          <p:nvPr/>
        </p:nvSpPr>
        <p:spPr>
          <a:xfrm>
            <a:off x="693096" y="1143159"/>
            <a:ext cx="6094378" cy="369332"/>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为什么在</a:t>
            </a:r>
            <a:r>
              <a:rPr lang="zh-CN" altLang="en-US" b="0" i="0" dirty="0">
                <a:solidFill>
                  <a:srgbClr val="00B0F0"/>
                </a:solidFill>
                <a:effectLst/>
                <a:latin typeface="微软雅黑" panose="020B0503020204020204" pitchFamily="34" charset="-122"/>
                <a:ea typeface="微软雅黑" panose="020B0503020204020204" pitchFamily="34" charset="-122"/>
              </a:rPr>
              <a:t>输入投影层之后</a:t>
            </a:r>
            <a:r>
              <a:rPr lang="zh-CN" altLang="en-US" b="0" i="0" dirty="0">
                <a:solidFill>
                  <a:srgbClr val="1D2129"/>
                </a:solidFill>
                <a:effectLst/>
                <a:latin typeface="微软雅黑" panose="020B0503020204020204" pitchFamily="34" charset="-122"/>
                <a:ea typeface="微软雅黑" panose="020B0503020204020204" pitchFamily="34" charset="-122"/>
              </a:rPr>
              <a:t>应用时间戳掩码？</a:t>
            </a:r>
            <a:endParaRPr lang="zh-CN" altLang="en-US"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62FBE44B-C90E-4A2C-BBE0-DDDDD6EBC11E}"/>
              </a:ext>
            </a:extLst>
          </p:cNvPr>
          <p:cNvSpPr txBox="1"/>
          <p:nvPr/>
        </p:nvSpPr>
        <p:spPr>
          <a:xfrm>
            <a:off x="693096" y="1719102"/>
            <a:ext cx="6094378" cy="369332"/>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原始输入可能包含值均为 </a:t>
            </a:r>
            <a:r>
              <a:rPr lang="en-US" altLang="zh-CN" b="0" i="0" dirty="0">
                <a:solidFill>
                  <a:srgbClr val="1D2129"/>
                </a:solidFill>
                <a:effectLst/>
                <a:latin typeface="微软雅黑" panose="020B0503020204020204" pitchFamily="34" charset="-122"/>
                <a:ea typeface="微软雅黑" panose="020B0503020204020204" pitchFamily="34" charset="-122"/>
              </a:rPr>
              <a:t>0s </a:t>
            </a:r>
            <a:r>
              <a:rPr lang="zh-CN" altLang="en-US" b="0" i="0" dirty="0">
                <a:solidFill>
                  <a:srgbClr val="1D2129"/>
                </a:solidFill>
                <a:effectLst/>
                <a:latin typeface="微软雅黑" panose="020B0503020204020204" pitchFamily="34" charset="-122"/>
                <a:ea typeface="微软雅黑" panose="020B0503020204020204" pitchFamily="34" charset="-122"/>
              </a:rPr>
              <a:t>的段，这与掩码标记无法区分</a:t>
            </a:r>
            <a:endParaRPr lang="zh-CN" altLang="en-US"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D09FC249-51BB-AD15-B49A-2FA70F008BFD}"/>
              </a:ext>
            </a:extLst>
          </p:cNvPr>
          <p:cNvSpPr txBox="1"/>
          <p:nvPr/>
        </p:nvSpPr>
        <p:spPr>
          <a:xfrm>
            <a:off x="693096" y="2620025"/>
            <a:ext cx="11194104" cy="369332"/>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经输入投影层之后，再将每个掩码时间戳上的潜在向量设置为 </a:t>
            </a:r>
            <a:r>
              <a:rPr lang="en-US" altLang="zh-CN" b="0" i="0" dirty="0">
                <a:solidFill>
                  <a:srgbClr val="1D2129"/>
                </a:solidFill>
                <a:effectLst/>
                <a:latin typeface="微软雅黑" panose="020B0503020204020204" pitchFamily="34" charset="-122"/>
                <a:ea typeface="微软雅黑" panose="020B0503020204020204" pitchFamily="34" charset="-122"/>
              </a:rPr>
              <a:t>0</a:t>
            </a:r>
            <a:r>
              <a:rPr lang="zh-CN" altLang="en-US" b="0" i="0" dirty="0">
                <a:solidFill>
                  <a:srgbClr val="1D2129"/>
                </a:solidFill>
                <a:effectLst/>
                <a:latin typeface="微软雅黑" panose="020B0503020204020204" pitchFamily="34" charset="-122"/>
                <a:ea typeface="微软雅黑" panose="020B0503020204020204" pitchFamily="34" charset="-122"/>
              </a:rPr>
              <a:t>。可以证明网络有一组参数</a:t>
            </a:r>
            <a:r>
              <a:rPr lang="en-US" altLang="zh-CN" b="0" i="0" dirty="0">
                <a:solidFill>
                  <a:srgbClr val="1D2129"/>
                </a:solidFill>
                <a:effectLst/>
                <a:latin typeface="微软雅黑" panose="020B0503020204020204" pitchFamily="34" charset="-122"/>
                <a:ea typeface="微软雅黑" panose="020B0503020204020204" pitchFamily="34" charset="-122"/>
              </a:rPr>
              <a:t>{W, b}</a:t>
            </a:r>
            <a:r>
              <a:rPr lang="zh-CN" altLang="en-US" b="0" i="0" dirty="0">
                <a:solidFill>
                  <a:srgbClr val="1D2129"/>
                </a:solidFill>
                <a:effectLst/>
                <a:latin typeface="微软雅黑" panose="020B0503020204020204" pitchFamily="34" charset="-122"/>
                <a:ea typeface="微软雅黑" panose="020B0503020204020204" pitchFamily="34" charset="-122"/>
              </a:rPr>
              <a:t>，使得任何</a:t>
            </a:r>
            <a:endParaRPr lang="zh-CN" altLang="en-US"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E3C5CFED-1A96-160E-7531-A3E1092FE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578" y="2152282"/>
            <a:ext cx="1691787" cy="403895"/>
          </a:xfrm>
          <a:prstGeom prst="rect">
            <a:avLst/>
          </a:prstGeom>
        </p:spPr>
      </p:pic>
      <p:pic>
        <p:nvPicPr>
          <p:cNvPr id="16" name="图片 15">
            <a:extLst>
              <a:ext uri="{FF2B5EF4-FFF2-40B4-BE49-F238E27FC236}">
                <a16:creationId xmlns:a16="http://schemas.microsoft.com/office/drawing/2014/main" id="{4A9AD486-E7FE-DEB0-87C3-15A2B1C75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578" y="3129154"/>
            <a:ext cx="876376" cy="236240"/>
          </a:xfrm>
          <a:prstGeom prst="rect">
            <a:avLst/>
          </a:prstGeom>
        </p:spPr>
      </p:pic>
      <p:pic>
        <p:nvPicPr>
          <p:cNvPr id="18" name="图片 17">
            <a:extLst>
              <a:ext uri="{FF2B5EF4-FFF2-40B4-BE49-F238E27FC236}">
                <a16:creationId xmlns:a16="http://schemas.microsoft.com/office/drawing/2014/main" id="{06666E2C-ACA8-D8A8-977C-800517FE16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9098" y="3098671"/>
            <a:ext cx="1120237" cy="297206"/>
          </a:xfrm>
          <a:prstGeom prst="rect">
            <a:avLst/>
          </a:prstGeom>
        </p:spPr>
      </p:pic>
      <p:sp>
        <p:nvSpPr>
          <p:cNvPr id="20" name="文本框 19">
            <a:extLst>
              <a:ext uri="{FF2B5EF4-FFF2-40B4-BE49-F238E27FC236}">
                <a16:creationId xmlns:a16="http://schemas.microsoft.com/office/drawing/2014/main" id="{085AB542-C8D9-70E4-58FB-31912B2629C8}"/>
              </a:ext>
            </a:extLst>
          </p:cNvPr>
          <p:cNvSpPr txBox="1"/>
          <p:nvPr/>
        </p:nvSpPr>
        <p:spPr>
          <a:xfrm>
            <a:off x="3048811" y="5206009"/>
            <a:ext cx="609437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在 </a:t>
            </a:r>
            <a:r>
              <a:rPr lang="en-US" altLang="zh-CN" dirty="0">
                <a:latin typeface="微软雅黑" panose="020B0503020204020204" pitchFamily="34" charset="-122"/>
                <a:ea typeface="微软雅黑" panose="020B0503020204020204" pitchFamily="34" charset="-122"/>
              </a:rPr>
              <a:t>128 </a:t>
            </a:r>
            <a:r>
              <a:rPr lang="zh-CN" altLang="en-US" dirty="0">
                <a:latin typeface="微软雅黑" panose="020B0503020204020204" pitchFamily="34" charset="-122"/>
                <a:ea typeface="微软雅黑" panose="020B0503020204020204" pitchFamily="34" charset="-122"/>
              </a:rPr>
              <a:t>个 </a:t>
            </a:r>
            <a:r>
              <a:rPr lang="en-US" altLang="zh-CN" dirty="0" err="1">
                <a:latin typeface="微软雅黑" panose="020B0503020204020204" pitchFamily="34" charset="-122"/>
                <a:ea typeface="微软雅黑" panose="020B0503020204020204" pitchFamily="34" charset="-122"/>
              </a:rPr>
              <a:t>UCR</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数据集上时间戳屏蔽的消融结果</a:t>
            </a:r>
          </a:p>
        </p:txBody>
      </p:sp>
      <p:pic>
        <p:nvPicPr>
          <p:cNvPr id="22" name="图片 21">
            <a:extLst>
              <a:ext uri="{FF2B5EF4-FFF2-40B4-BE49-F238E27FC236}">
                <a16:creationId xmlns:a16="http://schemas.microsoft.com/office/drawing/2014/main" id="{0286A521-3237-7CCF-7FC8-F1ED59E49D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7763" y="3615004"/>
            <a:ext cx="5591576" cy="1591005"/>
          </a:xfrm>
          <a:prstGeom prst="rect">
            <a:avLst/>
          </a:prstGeom>
        </p:spPr>
      </p:pic>
    </p:spTree>
    <p:extLst>
      <p:ext uri="{BB962C8B-B14F-4D97-AF65-F5344CB8AC3E}">
        <p14:creationId xmlns:p14="http://schemas.microsoft.com/office/powerpoint/2010/main" val="992809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背景   </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方法</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实验   分析   结论</a:t>
            </a:r>
          </a:p>
        </p:txBody>
      </p:sp>
      <p:sp>
        <p:nvSpPr>
          <p:cNvPr id="3" name="文本框 2">
            <a:extLst>
              <a:ext uri="{FF2B5EF4-FFF2-40B4-BE49-F238E27FC236}">
                <a16:creationId xmlns:a16="http://schemas.microsoft.com/office/drawing/2014/main" id="{D4F179B3-CF10-12E2-1F65-0AA40F332841}"/>
              </a:ext>
            </a:extLst>
          </p:cNvPr>
          <p:cNvSpPr txBox="1"/>
          <p:nvPr/>
        </p:nvSpPr>
        <p:spPr>
          <a:xfrm>
            <a:off x="488814" y="1539681"/>
            <a:ext cx="11131685" cy="923330"/>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在进行时间对比时，去除随机裁剪模块会导致表示崩溃。这种现象可归因于隐式位置对比。已经证明卷积层可以将位置信息隐式编码到潜在空间中。</a:t>
            </a:r>
            <a:endParaRPr lang="en-US" altLang="zh-CN" b="0" i="0" dirty="0">
              <a:solidFill>
                <a:srgbClr val="1D2129"/>
              </a:solidFill>
              <a:effectLst/>
              <a:latin typeface="微软雅黑" panose="020B0503020204020204" pitchFamily="34" charset="-122"/>
              <a:ea typeface="微软雅黑" panose="020B0503020204020204" pitchFamily="34" charset="-122"/>
            </a:endParaRPr>
          </a:p>
          <a:p>
            <a:r>
              <a:rPr lang="zh-CN" altLang="en-US" b="0" i="0" dirty="0">
                <a:solidFill>
                  <a:srgbClr val="1D2129"/>
                </a:solidFill>
                <a:effectLst/>
                <a:latin typeface="微软雅黑" panose="020B0503020204020204" pitchFamily="34" charset="-122"/>
                <a:ea typeface="微软雅黑" panose="020B0503020204020204" pitchFamily="34" charset="-122"/>
              </a:rPr>
              <a:t>我们提出的随机裁剪使得网络不可能推断时间点在重叠中的位置。</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0F7EB23-05F1-C0D2-66D0-A9055F2F85D2}"/>
              </a:ext>
            </a:extLst>
          </p:cNvPr>
          <p:cNvSpPr txBox="1"/>
          <p:nvPr/>
        </p:nvSpPr>
        <p:spPr>
          <a:xfrm>
            <a:off x="488815" y="1092528"/>
            <a:ext cx="3647152"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为什么随机裁剪能避免表示崩溃？</a:t>
            </a:r>
          </a:p>
        </p:txBody>
      </p:sp>
      <p:sp>
        <p:nvSpPr>
          <p:cNvPr id="9" name="文本框 8">
            <a:extLst>
              <a:ext uri="{FF2B5EF4-FFF2-40B4-BE49-F238E27FC236}">
                <a16:creationId xmlns:a16="http://schemas.microsoft.com/office/drawing/2014/main" id="{25ABAF54-AD2D-0368-0BF9-C2BB7749E5B7}"/>
              </a:ext>
            </a:extLst>
          </p:cNvPr>
          <p:cNvSpPr txBox="1"/>
          <p:nvPr/>
        </p:nvSpPr>
        <p:spPr>
          <a:xfrm>
            <a:off x="483548" y="2650752"/>
            <a:ext cx="8849738" cy="369332"/>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我们定义一个度量 </a:t>
            </a:r>
            <a:r>
              <a:rPr lang="en-US" altLang="zh-CN" b="0" i="0" dirty="0">
                <a:solidFill>
                  <a:srgbClr val="1D2129"/>
                </a:solidFill>
                <a:effectLst/>
                <a:latin typeface="微软雅黑" panose="020B0503020204020204" pitchFamily="34" charset="-122"/>
                <a:ea typeface="微软雅黑" panose="020B0503020204020204" pitchFamily="34" charset="-122"/>
              </a:rPr>
              <a:t>α </a:t>
            </a:r>
            <a:r>
              <a:rPr lang="zh-CN" altLang="en-US" b="0" i="0" dirty="0">
                <a:solidFill>
                  <a:srgbClr val="1D2129"/>
                </a:solidFill>
                <a:effectLst/>
                <a:latin typeface="微软雅黑" panose="020B0503020204020204" pitchFamily="34" charset="-122"/>
                <a:ea typeface="微软雅黑" panose="020B0503020204020204" pitchFamily="34" charset="-122"/>
              </a:rPr>
              <a:t>来衡量学习表示 </a:t>
            </a:r>
            <a:r>
              <a:rPr lang="en-US" altLang="zh-CN" b="0" i="0" dirty="0" err="1">
                <a:solidFill>
                  <a:srgbClr val="1D2129"/>
                </a:solidFill>
                <a:effectLst/>
                <a:latin typeface="微软雅黑" panose="020B0503020204020204" pitchFamily="34" charset="-122"/>
                <a:ea typeface="微软雅黑" panose="020B0503020204020204" pitchFamily="34" charset="-122"/>
              </a:rPr>
              <a:t>ri</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和纯位置表示 </a:t>
            </a:r>
            <a:r>
              <a:rPr lang="en-US" altLang="zh-CN" b="0" i="0" dirty="0">
                <a:solidFill>
                  <a:srgbClr val="1D2129"/>
                </a:solidFill>
                <a:effectLst/>
                <a:latin typeface="微软雅黑" panose="020B0503020204020204" pitchFamily="34" charset="-122"/>
                <a:ea typeface="微软雅黑" panose="020B0503020204020204" pitchFamily="34" charset="-122"/>
              </a:rPr>
              <a:t>pi </a:t>
            </a:r>
            <a:r>
              <a:rPr lang="zh-CN" altLang="en-US" b="0" i="0" dirty="0">
                <a:solidFill>
                  <a:srgbClr val="1D2129"/>
                </a:solidFill>
                <a:effectLst/>
                <a:latin typeface="微软雅黑" panose="020B0503020204020204" pitchFamily="34" charset="-122"/>
                <a:ea typeface="微软雅黑" panose="020B0503020204020204" pitchFamily="34" charset="-122"/>
              </a:rPr>
              <a:t>之间的相似性</a:t>
            </a:r>
            <a:endParaRPr lang="zh-CN" altLang="en-US"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E9568F0A-1CE8-FF41-6F0E-304A8A856C56}"/>
              </a:ext>
            </a:extLst>
          </p:cNvPr>
          <p:cNvSpPr txBox="1"/>
          <p:nvPr/>
        </p:nvSpPr>
        <p:spPr>
          <a:xfrm>
            <a:off x="488815" y="3806644"/>
            <a:ext cx="6094378" cy="369332"/>
          </a:xfrm>
          <a:prstGeom prst="rect">
            <a:avLst/>
          </a:prstGeom>
          <a:noFill/>
        </p:spPr>
        <p:txBody>
          <a:bodyPr wrap="square">
            <a:spAutoFit/>
          </a:bodyPr>
          <a:lstStyle/>
          <a:p>
            <a:r>
              <a:rPr lang="en-US" altLang="zh-CN" b="0" i="0" dirty="0">
                <a:solidFill>
                  <a:srgbClr val="1D2129"/>
                </a:solidFill>
                <a:effectLst/>
                <a:latin typeface="微软雅黑" panose="020B0503020204020204" pitchFamily="34" charset="-122"/>
                <a:ea typeface="微软雅黑" panose="020B0503020204020204" pitchFamily="34" charset="-122"/>
              </a:rPr>
              <a:t>β </a:t>
            </a:r>
            <a:r>
              <a:rPr lang="zh-CN" altLang="en-US" b="0" i="0" dirty="0">
                <a:solidFill>
                  <a:srgbClr val="1D2129"/>
                </a:solidFill>
                <a:effectLst/>
                <a:latin typeface="微软雅黑" panose="020B0503020204020204" pitchFamily="34" charset="-122"/>
                <a:ea typeface="微软雅黑" panose="020B0503020204020204" pitchFamily="34" charset="-122"/>
              </a:rPr>
              <a:t>被定义为测量不同样本的表示之间的偏差</a:t>
            </a:r>
            <a:endParaRPr lang="zh-CN" altLang="en-US" dirty="0">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89D00E65-C619-6D5C-0767-0664771DFF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55" y="3020084"/>
            <a:ext cx="3246401" cy="701101"/>
          </a:xfrm>
          <a:prstGeom prst="rect">
            <a:avLst/>
          </a:prstGeom>
        </p:spPr>
      </p:pic>
      <p:pic>
        <p:nvPicPr>
          <p:cNvPr id="21" name="图片 20">
            <a:extLst>
              <a:ext uri="{FF2B5EF4-FFF2-40B4-BE49-F238E27FC236}">
                <a16:creationId xmlns:a16="http://schemas.microsoft.com/office/drawing/2014/main" id="{E7B2C282-9FDD-4813-4A81-B01B126E6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155" y="4242192"/>
            <a:ext cx="4663844" cy="807790"/>
          </a:xfrm>
          <a:prstGeom prst="rect">
            <a:avLst/>
          </a:prstGeom>
        </p:spPr>
      </p:pic>
      <p:pic>
        <p:nvPicPr>
          <p:cNvPr id="24" name="图片 23">
            <a:extLst>
              <a:ext uri="{FF2B5EF4-FFF2-40B4-BE49-F238E27FC236}">
                <a16:creationId xmlns:a16="http://schemas.microsoft.com/office/drawing/2014/main" id="{8396BA75-E379-0A16-80B8-2614EAE99E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7078" y="2001346"/>
            <a:ext cx="4133571" cy="2993048"/>
          </a:xfrm>
          <a:prstGeom prst="rect">
            <a:avLst/>
          </a:prstGeom>
        </p:spPr>
      </p:pic>
      <p:sp>
        <p:nvSpPr>
          <p:cNvPr id="26" name="文本框 25">
            <a:extLst>
              <a:ext uri="{FF2B5EF4-FFF2-40B4-BE49-F238E27FC236}">
                <a16:creationId xmlns:a16="http://schemas.microsoft.com/office/drawing/2014/main" id="{E15DA794-2CE9-97F9-DF49-BFAFF66A4D60}"/>
              </a:ext>
            </a:extLst>
          </p:cNvPr>
          <p:cNvSpPr txBox="1"/>
          <p:nvPr/>
        </p:nvSpPr>
        <p:spPr>
          <a:xfrm>
            <a:off x="8095843" y="4995153"/>
            <a:ext cx="3742718" cy="646331"/>
          </a:xfrm>
          <a:prstGeom prst="rect">
            <a:avLst/>
          </a:prstGeom>
          <a:noFill/>
        </p:spPr>
        <p:txBody>
          <a:bodyPr wrap="square">
            <a:spAutoFit/>
          </a:bodyPr>
          <a:lstStyle/>
          <a:p>
            <a:r>
              <a:rPr lang="en-US" altLang="zh-CN" b="0" i="0" dirty="0">
                <a:solidFill>
                  <a:srgbClr val="1D2129"/>
                </a:solidFill>
                <a:effectLst/>
                <a:latin typeface="微软雅黑" panose="020B0503020204020204" pitchFamily="34" charset="-122"/>
                <a:ea typeface="微软雅黑" panose="020B0503020204020204" pitchFamily="34" charset="-122"/>
              </a:rPr>
              <a:t>α </a:t>
            </a:r>
            <a:r>
              <a:rPr lang="zh-CN" altLang="en-US" b="0" i="0" dirty="0">
                <a:solidFill>
                  <a:srgbClr val="1D2129"/>
                </a:solidFill>
                <a:effectLst/>
                <a:latin typeface="微软雅黑" panose="020B0503020204020204" pitchFamily="34" charset="-122"/>
                <a:ea typeface="微软雅黑" panose="020B0503020204020204" pitchFamily="34" charset="-122"/>
              </a:rPr>
              <a:t>和 </a:t>
            </a:r>
            <a:r>
              <a:rPr lang="en-US" altLang="zh-CN" b="0" i="0" dirty="0">
                <a:solidFill>
                  <a:srgbClr val="1D2129"/>
                </a:solidFill>
                <a:effectLst/>
                <a:latin typeface="微软雅黑" panose="020B0503020204020204" pitchFamily="34" charset="-122"/>
                <a:ea typeface="微软雅黑" panose="020B0503020204020204" pitchFamily="34" charset="-122"/>
              </a:rPr>
              <a:t>β </a:t>
            </a:r>
            <a:r>
              <a:rPr lang="zh-CN" altLang="en-US" b="0" i="0" dirty="0">
                <a:solidFill>
                  <a:srgbClr val="1D2129"/>
                </a:solidFill>
                <a:effectLst/>
                <a:latin typeface="微软雅黑" panose="020B0503020204020204" pitchFamily="34" charset="-122"/>
                <a:ea typeface="微软雅黑" panose="020B0503020204020204" pitchFamily="34" charset="-122"/>
              </a:rPr>
              <a:t>在 </a:t>
            </a:r>
            <a:r>
              <a:rPr lang="en-US" altLang="zh-CN" b="0" i="0" dirty="0" err="1">
                <a:solidFill>
                  <a:srgbClr val="1D2129"/>
                </a:solidFill>
                <a:effectLst/>
                <a:latin typeface="微软雅黑" panose="020B0503020204020204" pitchFamily="34" charset="-122"/>
                <a:ea typeface="微软雅黑" panose="020B0503020204020204" pitchFamily="34" charset="-122"/>
              </a:rPr>
              <a:t>ScreenType</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数据集上时间对比损失的训练时期。</a:t>
            </a:r>
            <a:endParaRPr lang="zh-CN" altLang="en-US"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05C3A736-07CE-A148-B68C-8FC938057DAC}"/>
              </a:ext>
            </a:extLst>
          </p:cNvPr>
          <p:cNvSpPr txBox="1"/>
          <p:nvPr/>
        </p:nvSpPr>
        <p:spPr>
          <a:xfrm>
            <a:off x="483548" y="5141559"/>
            <a:ext cx="6612577" cy="923330"/>
          </a:xfrm>
          <a:prstGeom prst="rect">
            <a:avLst/>
          </a:prstGeom>
          <a:noFill/>
        </p:spPr>
        <p:txBody>
          <a:bodyPr wrap="square">
            <a:spAutoFit/>
          </a:bodyPr>
          <a:lstStyle/>
          <a:p>
            <a:r>
              <a:rPr lang="en-US" altLang="zh-CN" b="0" i="0" dirty="0">
                <a:solidFill>
                  <a:srgbClr val="1D2129"/>
                </a:solidFill>
                <a:effectLst/>
                <a:latin typeface="微软雅黑" panose="020B0503020204020204" pitchFamily="34" charset="-122"/>
                <a:ea typeface="微软雅黑" panose="020B0503020204020204" pitchFamily="34" charset="-122"/>
              </a:rPr>
              <a:t>Without:</a:t>
            </a:r>
            <a:r>
              <a:rPr lang="zh-CN" altLang="en-US" b="0" i="0" dirty="0">
                <a:solidFill>
                  <a:srgbClr val="1D2129"/>
                </a:solidFill>
                <a:effectLst/>
                <a:latin typeface="微软雅黑" panose="020B0503020204020204" pitchFamily="34" charset="-122"/>
                <a:ea typeface="微软雅黑" panose="020B0503020204020204" pitchFamily="34" charset="-122"/>
              </a:rPr>
              <a:t>网络只学习位置嵌入作为表示，在这种情况下忽略了上下文信息</a:t>
            </a:r>
            <a:endParaRPr lang="en-US" altLang="zh-CN" b="0" i="0" dirty="0">
              <a:solidFill>
                <a:srgbClr val="1D2129"/>
              </a:solidFill>
              <a:effectLst/>
              <a:latin typeface="微软雅黑" panose="020B0503020204020204" pitchFamily="34" charset="-122"/>
              <a:ea typeface="微软雅黑" panose="020B0503020204020204" pitchFamily="34" charset="-122"/>
            </a:endParaRPr>
          </a:p>
          <a:p>
            <a:r>
              <a:rPr lang="en-US" altLang="zh-CN" b="0" i="0" dirty="0">
                <a:solidFill>
                  <a:srgbClr val="1D2129"/>
                </a:solidFill>
                <a:effectLst/>
                <a:latin typeface="微软雅黑" panose="020B0503020204020204" pitchFamily="34" charset="-122"/>
                <a:ea typeface="微软雅黑" panose="020B0503020204020204" pitchFamily="34" charset="-122"/>
              </a:rPr>
              <a:t>With:β</a:t>
            </a:r>
            <a:r>
              <a:rPr lang="zh-CN" altLang="en-US" b="0" i="0" dirty="0">
                <a:solidFill>
                  <a:srgbClr val="1D2129"/>
                </a:solidFill>
                <a:effectLst/>
                <a:latin typeface="微软雅黑" panose="020B0503020204020204" pitchFamily="34" charset="-122"/>
                <a:ea typeface="微软雅黑" panose="020B0503020204020204" pitchFamily="34" charset="-122"/>
              </a:rPr>
              <a:t>保持相对较高的水平，避免崩溃</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4720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p:cNvSpPr/>
          <p:nvPr/>
        </p:nvSpPr>
        <p:spPr>
          <a:xfrm>
            <a:off x="4079875" y="0"/>
            <a:ext cx="719981" cy="278092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19" name="文本框 118"/>
          <p:cNvSpPr txBox="1"/>
          <p:nvPr/>
        </p:nvSpPr>
        <p:spPr>
          <a:xfrm>
            <a:off x="2229905" y="2783487"/>
            <a:ext cx="2833718" cy="830997"/>
          </a:xfrm>
          <a:prstGeom prst="rect">
            <a:avLst/>
          </a:prstGeom>
          <a:noFill/>
        </p:spPr>
        <p:txBody>
          <a:bodyPr wrap="square" rtlCol="0">
            <a:spAutoFit/>
          </a:bodyPr>
          <a:lstStyle/>
          <a:p>
            <a:pPr algn="ctr"/>
            <a:r>
              <a:rPr lang="zh-CN" altLang="en-US" sz="4800" b="1" dirty="0">
                <a:latin typeface="微软雅黑" panose="020B0503020204020204" pitchFamily="34" charset="-122"/>
                <a:ea typeface="微软雅黑" panose="020B0503020204020204" pitchFamily="34" charset="-122"/>
              </a:rPr>
              <a:t>主要内容</a:t>
            </a:r>
          </a:p>
        </p:txBody>
      </p:sp>
      <p:sp>
        <p:nvSpPr>
          <p:cNvPr id="120" name="文本框 119"/>
          <p:cNvSpPr txBox="1"/>
          <p:nvPr/>
        </p:nvSpPr>
        <p:spPr>
          <a:xfrm>
            <a:off x="1690506" y="3547340"/>
            <a:ext cx="3110094" cy="523220"/>
          </a:xfrm>
          <a:prstGeom prst="rect">
            <a:avLst/>
          </a:prstGeom>
          <a:noFill/>
        </p:spPr>
        <p:txBody>
          <a:bodyPr wrap="square" rtlCol="0">
            <a:spAutoFit/>
          </a:bodyPr>
          <a:lstStyle/>
          <a:p>
            <a:pPr algn="r"/>
            <a:r>
              <a:rPr lang="en-US" altLang="zh-CN" sz="2800" dirty="0">
                <a:solidFill>
                  <a:srgbClr val="C00000"/>
                </a:solidFill>
                <a:latin typeface="Arial" panose="020B0604020202020204" pitchFamily="34" charset="0"/>
                <a:cs typeface="Arial" panose="020B0604020202020204" pitchFamily="34" charset="0"/>
              </a:rPr>
              <a:t>Main Contents</a:t>
            </a:r>
            <a:endParaRPr lang="zh-CN" altLang="en-US" sz="2800" dirty="0">
              <a:solidFill>
                <a:srgbClr val="C00000"/>
              </a:solidFill>
              <a:latin typeface="Arial" panose="020B0604020202020204" pitchFamily="34" charset="0"/>
              <a:cs typeface="Arial" panose="020B0604020202020204" pitchFamily="34" charset="0"/>
            </a:endParaRPr>
          </a:p>
        </p:txBody>
      </p:sp>
      <p:sp>
        <p:nvSpPr>
          <p:cNvPr id="125" name="文本框 124"/>
          <p:cNvSpPr txBox="1"/>
          <p:nvPr/>
        </p:nvSpPr>
        <p:spPr>
          <a:xfrm>
            <a:off x="6337037" y="2043679"/>
            <a:ext cx="2990238"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摘要</a:t>
            </a:r>
          </a:p>
        </p:txBody>
      </p:sp>
      <p:sp>
        <p:nvSpPr>
          <p:cNvPr id="126" name="文本框 125"/>
          <p:cNvSpPr txBox="1"/>
          <p:nvPr/>
        </p:nvSpPr>
        <p:spPr>
          <a:xfrm>
            <a:off x="6337037" y="2784205"/>
            <a:ext cx="2990238"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背景</a:t>
            </a:r>
          </a:p>
        </p:txBody>
      </p:sp>
      <p:sp>
        <p:nvSpPr>
          <p:cNvPr id="127" name="文本框 126"/>
          <p:cNvSpPr txBox="1"/>
          <p:nvPr/>
        </p:nvSpPr>
        <p:spPr>
          <a:xfrm>
            <a:off x="6337037" y="4372792"/>
            <a:ext cx="2990238"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实验</a:t>
            </a:r>
          </a:p>
        </p:txBody>
      </p:sp>
      <p:sp>
        <p:nvSpPr>
          <p:cNvPr id="128" name="文本框 127"/>
          <p:cNvSpPr txBox="1"/>
          <p:nvPr/>
        </p:nvSpPr>
        <p:spPr>
          <a:xfrm>
            <a:off x="6337037" y="3552073"/>
            <a:ext cx="2990239"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方法</a:t>
            </a:r>
          </a:p>
        </p:txBody>
      </p:sp>
      <p:sp>
        <p:nvSpPr>
          <p:cNvPr id="131" name="文本框 130"/>
          <p:cNvSpPr txBox="1"/>
          <p:nvPr/>
        </p:nvSpPr>
        <p:spPr>
          <a:xfrm>
            <a:off x="6337037" y="5119715"/>
            <a:ext cx="2990238"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分析</a:t>
            </a:r>
          </a:p>
        </p:txBody>
      </p:sp>
      <p:sp>
        <p:nvSpPr>
          <p:cNvPr id="2" name="灯片编号占位符 1">
            <a:extLst>
              <a:ext uri="{FF2B5EF4-FFF2-40B4-BE49-F238E27FC236}">
                <a16:creationId xmlns:a16="http://schemas.microsoft.com/office/drawing/2014/main" id="{EAC7DB4F-F831-4096-8940-EF7DB2380917}"/>
              </a:ext>
            </a:extLst>
          </p:cNvPr>
          <p:cNvSpPr>
            <a:spLocks noGrp="1"/>
          </p:cNvSpPr>
          <p:nvPr>
            <p:ph type="sldNum" sz="quarter" idx="4"/>
          </p:nvPr>
        </p:nvSpPr>
        <p:spPr/>
        <p:txBody>
          <a:bodyPr/>
          <a:lstStyle/>
          <a:p>
            <a:fld id="{1FAB038C-BA85-4F49-9F3F-901880460BAF}" type="slidenum">
              <a:rPr lang="zh-CN" altLang="en-US" smtClean="0"/>
              <a:pPr/>
              <a:t>2</a:t>
            </a:fld>
            <a:endParaRPr lang="zh-CN" altLang="en-US" dirty="0"/>
          </a:p>
        </p:txBody>
      </p:sp>
      <p:grpSp>
        <p:nvGrpSpPr>
          <p:cNvPr id="5" name="组合 4">
            <a:extLst>
              <a:ext uri="{FF2B5EF4-FFF2-40B4-BE49-F238E27FC236}">
                <a16:creationId xmlns:a16="http://schemas.microsoft.com/office/drawing/2014/main" id="{E2B896F9-408C-7584-2B93-300B6B095718}"/>
              </a:ext>
            </a:extLst>
          </p:cNvPr>
          <p:cNvGrpSpPr/>
          <p:nvPr/>
        </p:nvGrpSpPr>
        <p:grpSpPr>
          <a:xfrm>
            <a:off x="5287117" y="1615257"/>
            <a:ext cx="765422" cy="5153907"/>
            <a:chOff x="5346565" y="1704093"/>
            <a:chExt cx="765422" cy="5153907"/>
          </a:xfrm>
        </p:grpSpPr>
        <p:sp>
          <p:nvSpPr>
            <p:cNvPr id="118" name="矩形 117"/>
            <p:cNvSpPr/>
            <p:nvPr/>
          </p:nvSpPr>
          <p:spPr>
            <a:xfrm>
              <a:off x="5369714" y="1704093"/>
              <a:ext cx="719981" cy="51539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21" name="矩形 120"/>
            <p:cNvSpPr/>
            <p:nvPr/>
          </p:nvSpPr>
          <p:spPr>
            <a:xfrm>
              <a:off x="5346565" y="2194637"/>
              <a:ext cx="756000" cy="416219"/>
            </a:xfrm>
            <a:prstGeom prst="rect">
              <a:avLst/>
            </a:prstGeom>
            <a:solidFill>
              <a:srgbClr val="093F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1</a:t>
              </a:r>
              <a:endParaRPr lang="zh-CN" altLang="en-US" sz="2000" dirty="0">
                <a:latin typeface="Arial" panose="020B0604020202020204" pitchFamily="34" charset="0"/>
                <a:cs typeface="Arial" panose="020B0604020202020204" pitchFamily="34" charset="0"/>
              </a:endParaRPr>
            </a:p>
          </p:txBody>
        </p:sp>
        <p:sp>
          <p:nvSpPr>
            <p:cNvPr id="122" name="矩形 121"/>
            <p:cNvSpPr/>
            <p:nvPr/>
          </p:nvSpPr>
          <p:spPr>
            <a:xfrm>
              <a:off x="5348600" y="2980042"/>
              <a:ext cx="756000" cy="416219"/>
            </a:xfrm>
            <a:prstGeom prst="rect">
              <a:avLst/>
            </a:prstGeom>
            <a:solidFill>
              <a:srgbClr val="093F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2</a:t>
              </a:r>
              <a:endParaRPr lang="zh-CN" altLang="en-US" sz="2000" dirty="0">
                <a:latin typeface="Arial" panose="020B0604020202020204" pitchFamily="34" charset="0"/>
                <a:cs typeface="Arial" panose="020B0604020202020204" pitchFamily="34" charset="0"/>
              </a:endParaRPr>
            </a:p>
          </p:txBody>
        </p:sp>
        <p:sp>
          <p:nvSpPr>
            <p:cNvPr id="123" name="矩形 122"/>
            <p:cNvSpPr/>
            <p:nvPr/>
          </p:nvSpPr>
          <p:spPr>
            <a:xfrm>
              <a:off x="5355987" y="3736056"/>
              <a:ext cx="756000" cy="416219"/>
            </a:xfrm>
            <a:prstGeom prst="rect">
              <a:avLst/>
            </a:prstGeom>
            <a:solidFill>
              <a:srgbClr val="093F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3</a:t>
              </a:r>
              <a:endParaRPr lang="zh-CN" altLang="en-US" sz="2000" dirty="0">
                <a:latin typeface="Arial" panose="020B0604020202020204" pitchFamily="34" charset="0"/>
                <a:cs typeface="Arial" panose="020B0604020202020204" pitchFamily="34" charset="0"/>
              </a:endParaRPr>
            </a:p>
          </p:txBody>
        </p:sp>
        <p:sp>
          <p:nvSpPr>
            <p:cNvPr id="124" name="矩形 123"/>
            <p:cNvSpPr/>
            <p:nvPr/>
          </p:nvSpPr>
          <p:spPr>
            <a:xfrm>
              <a:off x="5355987" y="4515129"/>
              <a:ext cx="756000" cy="416219"/>
            </a:xfrm>
            <a:prstGeom prst="rect">
              <a:avLst/>
            </a:prstGeom>
            <a:solidFill>
              <a:srgbClr val="093F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4</a:t>
              </a:r>
              <a:endParaRPr lang="zh-CN" altLang="en-US" sz="2000" dirty="0">
                <a:latin typeface="Arial" panose="020B0604020202020204" pitchFamily="34" charset="0"/>
                <a:cs typeface="Arial" panose="020B0604020202020204" pitchFamily="34" charset="0"/>
              </a:endParaRPr>
            </a:p>
          </p:txBody>
        </p:sp>
        <p:sp>
          <p:nvSpPr>
            <p:cNvPr id="130" name="矩形 129"/>
            <p:cNvSpPr/>
            <p:nvPr/>
          </p:nvSpPr>
          <p:spPr>
            <a:xfrm>
              <a:off x="5350258" y="5296086"/>
              <a:ext cx="756000" cy="416219"/>
            </a:xfrm>
            <a:prstGeom prst="rect">
              <a:avLst/>
            </a:prstGeom>
            <a:solidFill>
              <a:srgbClr val="093F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5</a:t>
              </a:r>
              <a:endParaRPr lang="zh-CN" altLang="en-US" sz="2000"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A181EC22-A8D5-49FD-E417-5531BA3DFA45}"/>
                </a:ext>
              </a:extLst>
            </p:cNvPr>
            <p:cNvSpPr/>
            <p:nvPr/>
          </p:nvSpPr>
          <p:spPr>
            <a:xfrm>
              <a:off x="5348600" y="6077043"/>
              <a:ext cx="756000" cy="416219"/>
            </a:xfrm>
            <a:prstGeom prst="rect">
              <a:avLst/>
            </a:prstGeom>
            <a:solidFill>
              <a:srgbClr val="093F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6</a:t>
              </a:r>
              <a:endParaRPr lang="zh-CN" altLang="en-US" sz="2000" dirty="0">
                <a:latin typeface="Arial" panose="020B0604020202020204" pitchFamily="34" charset="0"/>
                <a:cs typeface="Arial" panose="020B0604020202020204" pitchFamily="34" charset="0"/>
              </a:endParaRPr>
            </a:p>
          </p:txBody>
        </p:sp>
      </p:grpSp>
      <p:sp>
        <p:nvSpPr>
          <p:cNvPr id="4" name="文本框 3">
            <a:extLst>
              <a:ext uri="{FF2B5EF4-FFF2-40B4-BE49-F238E27FC236}">
                <a16:creationId xmlns:a16="http://schemas.microsoft.com/office/drawing/2014/main" id="{0092D506-C512-A78B-A560-CE033E490F9E}"/>
              </a:ext>
            </a:extLst>
          </p:cNvPr>
          <p:cNvSpPr txBox="1"/>
          <p:nvPr/>
        </p:nvSpPr>
        <p:spPr>
          <a:xfrm>
            <a:off x="6337037" y="5934706"/>
            <a:ext cx="2990238"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结论</a:t>
            </a:r>
          </a:p>
        </p:txBody>
      </p:sp>
    </p:spTree>
    <p:extLst>
      <p:ext uri="{BB962C8B-B14F-4D97-AF65-F5344CB8AC3E}">
        <p14:creationId xmlns:p14="http://schemas.microsoft.com/office/powerpoint/2010/main" val="878281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背景   </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方法</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实验   分析   结论</a:t>
            </a:r>
          </a:p>
        </p:txBody>
      </p:sp>
      <p:sp>
        <p:nvSpPr>
          <p:cNvPr id="3" name="文本框 2">
            <a:extLst>
              <a:ext uri="{FF2B5EF4-FFF2-40B4-BE49-F238E27FC236}">
                <a16:creationId xmlns:a16="http://schemas.microsoft.com/office/drawing/2014/main" id="{DB3B8A61-7893-A085-3D77-57CC010E8094}"/>
              </a:ext>
            </a:extLst>
          </p:cNvPr>
          <p:cNvSpPr txBox="1"/>
          <p:nvPr/>
        </p:nvSpPr>
        <p:spPr>
          <a:xfrm>
            <a:off x="566635" y="188640"/>
            <a:ext cx="1699910" cy="369332"/>
          </a:xfrm>
          <a:prstGeom prst="rect">
            <a:avLst/>
          </a:prstGeom>
          <a:noFill/>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分层对比</a:t>
            </a:r>
          </a:p>
        </p:txBody>
      </p:sp>
      <p:sp>
        <p:nvSpPr>
          <p:cNvPr id="4" name="文本框 3">
            <a:extLst>
              <a:ext uri="{FF2B5EF4-FFF2-40B4-BE49-F238E27FC236}">
                <a16:creationId xmlns:a16="http://schemas.microsoft.com/office/drawing/2014/main" id="{8549899C-8459-945C-B280-829BBD4DBBA7}"/>
              </a:ext>
            </a:extLst>
          </p:cNvPr>
          <p:cNvSpPr txBox="1"/>
          <p:nvPr/>
        </p:nvSpPr>
        <p:spPr>
          <a:xfrm>
            <a:off x="440175" y="1024594"/>
            <a:ext cx="11573485" cy="923330"/>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时间对比损失：</a:t>
            </a:r>
            <a:r>
              <a:rPr lang="en-US" altLang="zh-CN" b="0" i="0" dirty="0" err="1">
                <a:solidFill>
                  <a:srgbClr val="1D2129"/>
                </a:solidFill>
                <a:effectLst/>
                <a:latin typeface="微软雅黑" panose="020B0503020204020204" pitchFamily="34" charset="-122"/>
                <a:ea typeface="微软雅黑" panose="020B0503020204020204" pitchFamily="34" charset="-122"/>
              </a:rPr>
              <a:t>TS2Vec</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将输入时间序列的两个视图的相同时间戳的表示作为正数，而来自同一时间序列的不同时间戳的表示作为负数。设 </a:t>
            </a:r>
            <a:r>
              <a:rPr lang="en-US" altLang="zh-CN" b="0" i="0" dirty="0" err="1">
                <a:solidFill>
                  <a:srgbClr val="1D2129"/>
                </a:solidFill>
                <a:effectLst/>
                <a:latin typeface="微软雅黑" panose="020B0503020204020204" pitchFamily="34" charset="-122"/>
                <a:ea typeface="微软雅黑" panose="020B0503020204020204" pitchFamily="34" charset="-122"/>
              </a:rPr>
              <a:t>i</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是输入时间序列样本的索引，</a:t>
            </a:r>
            <a:r>
              <a:rPr lang="en-US" altLang="zh-CN" b="0" i="0" dirty="0">
                <a:solidFill>
                  <a:srgbClr val="1D2129"/>
                </a:solidFill>
                <a:effectLst/>
                <a:latin typeface="微软雅黑" panose="020B0503020204020204" pitchFamily="34" charset="-122"/>
                <a:ea typeface="微软雅黑" panose="020B0503020204020204" pitchFamily="34" charset="-122"/>
              </a:rPr>
              <a:t>t </a:t>
            </a:r>
            <a:r>
              <a:rPr lang="zh-CN" altLang="en-US" b="0" i="0" dirty="0">
                <a:solidFill>
                  <a:srgbClr val="1D2129"/>
                </a:solidFill>
                <a:effectLst/>
                <a:latin typeface="微软雅黑" panose="020B0503020204020204" pitchFamily="34" charset="-122"/>
                <a:ea typeface="微软雅黑" panose="020B0503020204020204" pitchFamily="34" charset="-122"/>
              </a:rPr>
              <a:t>是时间戳。然后 </a:t>
            </a:r>
            <a:r>
              <a:rPr lang="en-US" altLang="zh-CN" b="0" i="0" dirty="0" err="1">
                <a:solidFill>
                  <a:srgbClr val="1D2129"/>
                </a:solidFill>
                <a:effectLst/>
                <a:latin typeface="微软雅黑" panose="020B0503020204020204" pitchFamily="34" charset="-122"/>
                <a:ea typeface="微软雅黑" panose="020B0503020204020204" pitchFamily="34" charset="-122"/>
              </a:rPr>
              <a:t>ri,t</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和 </a:t>
            </a:r>
            <a:r>
              <a:rPr lang="en-US" altLang="zh-CN" b="0" i="0" dirty="0" err="1">
                <a:solidFill>
                  <a:srgbClr val="1D2129"/>
                </a:solidFill>
                <a:effectLst/>
                <a:latin typeface="微软雅黑" panose="020B0503020204020204" pitchFamily="34" charset="-122"/>
                <a:ea typeface="微软雅黑" panose="020B0503020204020204" pitchFamily="34" charset="-122"/>
              </a:rPr>
              <a:t>r′i,t</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表示相同时间戳 </a:t>
            </a:r>
            <a:r>
              <a:rPr lang="en-US" altLang="zh-CN" b="0" i="0" dirty="0">
                <a:solidFill>
                  <a:srgbClr val="1D2129"/>
                </a:solidFill>
                <a:effectLst/>
                <a:latin typeface="微软雅黑" panose="020B0503020204020204" pitchFamily="34" charset="-122"/>
                <a:ea typeface="微软雅黑" panose="020B0503020204020204" pitchFamily="34" charset="-122"/>
              </a:rPr>
              <a:t>t </a:t>
            </a:r>
            <a:r>
              <a:rPr lang="zh-CN" altLang="en-US" b="0" i="0" dirty="0">
                <a:solidFill>
                  <a:srgbClr val="1D2129"/>
                </a:solidFill>
                <a:effectLst/>
                <a:latin typeface="微软雅黑" panose="020B0503020204020204" pitchFamily="34" charset="-122"/>
                <a:ea typeface="微软雅黑" panose="020B0503020204020204" pitchFamily="34" charset="-122"/>
              </a:rPr>
              <a:t>的表示，但来自 </a:t>
            </a:r>
            <a:r>
              <a:rPr lang="en-US" altLang="zh-CN" b="0" i="0" dirty="0">
                <a:solidFill>
                  <a:srgbClr val="1D2129"/>
                </a:solidFill>
                <a:effectLst/>
                <a:latin typeface="微软雅黑" panose="020B0503020204020204" pitchFamily="34" charset="-122"/>
                <a:ea typeface="微软雅黑" panose="020B0503020204020204" pitchFamily="34" charset="-122"/>
              </a:rPr>
              <a:t>xi </a:t>
            </a:r>
            <a:r>
              <a:rPr lang="zh-CN" altLang="en-US" b="0" i="0" dirty="0">
                <a:solidFill>
                  <a:srgbClr val="1D2129"/>
                </a:solidFill>
                <a:effectLst/>
                <a:latin typeface="微软雅黑" panose="020B0503020204020204" pitchFamily="34" charset="-122"/>
                <a:ea typeface="微软雅黑" panose="020B0503020204020204" pitchFamily="34" charset="-122"/>
              </a:rPr>
              <a:t>的两个增强。时间戳</a:t>
            </a:r>
            <a:r>
              <a:rPr lang="en-US" altLang="zh-CN" b="0" i="0" dirty="0">
                <a:solidFill>
                  <a:srgbClr val="1D2129"/>
                </a:solidFill>
                <a:effectLst/>
                <a:latin typeface="微软雅黑" panose="020B0503020204020204" pitchFamily="34" charset="-122"/>
                <a:ea typeface="微软雅黑" panose="020B0503020204020204" pitchFamily="34" charset="-122"/>
              </a:rPr>
              <a:t>t</a:t>
            </a:r>
            <a:r>
              <a:rPr lang="zh-CN" altLang="en-US" b="0" i="0" dirty="0">
                <a:solidFill>
                  <a:srgbClr val="1D2129"/>
                </a:solidFill>
                <a:effectLst/>
                <a:latin typeface="微软雅黑" panose="020B0503020204020204" pitchFamily="34" charset="-122"/>
                <a:ea typeface="微软雅黑" panose="020B0503020204020204" pitchFamily="34" charset="-122"/>
              </a:rPr>
              <a:t>处第</a:t>
            </a:r>
            <a:r>
              <a:rPr lang="en-US" altLang="zh-CN" b="0" i="0" dirty="0" err="1">
                <a:solidFill>
                  <a:srgbClr val="1D2129"/>
                </a:solidFill>
                <a:effectLst/>
                <a:latin typeface="微软雅黑" panose="020B0503020204020204" pitchFamily="34" charset="-122"/>
                <a:ea typeface="微软雅黑" panose="020B0503020204020204" pitchFamily="34" charset="-122"/>
              </a:rPr>
              <a:t>i</a:t>
            </a:r>
            <a:r>
              <a:rPr lang="zh-CN" altLang="en-US" b="0" i="0" dirty="0">
                <a:solidFill>
                  <a:srgbClr val="1D2129"/>
                </a:solidFill>
                <a:effectLst/>
                <a:latin typeface="微软雅黑" panose="020B0503020204020204" pitchFamily="34" charset="-122"/>
                <a:ea typeface="微软雅黑" panose="020B0503020204020204" pitchFamily="34" charset="-122"/>
              </a:rPr>
              <a:t>个时间序列的时间对比损失可表示为</a:t>
            </a:r>
            <a:endParaRPr lang="zh-CN" altLang="en-US"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BBD902A-D36F-7993-C300-C200C5BC0FEF}"/>
              </a:ext>
            </a:extLst>
          </p:cNvPr>
          <p:cNvSpPr txBox="1"/>
          <p:nvPr/>
        </p:nvSpPr>
        <p:spPr>
          <a:xfrm>
            <a:off x="443453" y="2613438"/>
            <a:ext cx="6094378" cy="369332"/>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其中</a:t>
            </a:r>
            <a:r>
              <a:rPr lang="en-US" altLang="zh-CN" b="0" i="0" dirty="0">
                <a:solidFill>
                  <a:srgbClr val="1D2129"/>
                </a:solidFill>
                <a:effectLst/>
                <a:latin typeface="微软雅黑" panose="020B0503020204020204" pitchFamily="34" charset="-122"/>
                <a:ea typeface="微软雅黑" panose="020B0503020204020204" pitchFamily="34" charset="-122"/>
              </a:rPr>
              <a:t>Ω</a:t>
            </a:r>
            <a:r>
              <a:rPr lang="zh-CN" altLang="en-US" b="0" i="0" dirty="0">
                <a:solidFill>
                  <a:srgbClr val="1D2129"/>
                </a:solidFill>
                <a:effectLst/>
                <a:latin typeface="微软雅黑" panose="020B0503020204020204" pitchFamily="34" charset="-122"/>
                <a:ea typeface="微软雅黑" panose="020B0503020204020204" pitchFamily="34" charset="-122"/>
              </a:rPr>
              <a:t>是两个子序列重叠内的时间戳集，</a:t>
            </a:r>
            <a:r>
              <a:rPr lang="en-US" altLang="zh-CN" b="0" i="0" dirty="0">
                <a:solidFill>
                  <a:srgbClr val="1D2129"/>
                </a:solidFill>
                <a:effectLst/>
                <a:latin typeface="微软雅黑" panose="020B0503020204020204" pitchFamily="34" charset="-122"/>
                <a:ea typeface="微软雅黑" panose="020B0503020204020204" pitchFamily="34" charset="-122"/>
              </a:rPr>
              <a:t>1</a:t>
            </a:r>
            <a:r>
              <a:rPr lang="zh-CN" altLang="en-US" b="0" i="0" dirty="0">
                <a:solidFill>
                  <a:srgbClr val="1D2129"/>
                </a:solidFill>
                <a:effectLst/>
                <a:latin typeface="微软雅黑" panose="020B0503020204020204" pitchFamily="34" charset="-122"/>
                <a:ea typeface="微软雅黑" panose="020B0503020204020204" pitchFamily="34" charset="-122"/>
              </a:rPr>
              <a:t>是指示函数。</a:t>
            </a:r>
            <a:endParaRPr lang="zh-CN" altLang="en-US"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E39C01D4-7CCC-6A71-56DF-E1D2F5DA3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253" y="1947924"/>
            <a:ext cx="5098222" cy="602032"/>
          </a:xfrm>
          <a:prstGeom prst="rect">
            <a:avLst/>
          </a:prstGeom>
        </p:spPr>
      </p:pic>
      <p:sp>
        <p:nvSpPr>
          <p:cNvPr id="13" name="文本框 12">
            <a:extLst>
              <a:ext uri="{FF2B5EF4-FFF2-40B4-BE49-F238E27FC236}">
                <a16:creationId xmlns:a16="http://schemas.microsoft.com/office/drawing/2014/main" id="{9D1E5A75-AA63-9CBD-4685-BE389FB6C1DB}"/>
              </a:ext>
            </a:extLst>
          </p:cNvPr>
          <p:cNvSpPr txBox="1"/>
          <p:nvPr/>
        </p:nvSpPr>
        <p:spPr>
          <a:xfrm>
            <a:off x="443453" y="3448498"/>
            <a:ext cx="6097656" cy="369332"/>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实例对比损失：索引为</a:t>
            </a:r>
            <a:r>
              <a:rPr lang="en-US" altLang="zh-CN" b="0" i="0" dirty="0">
                <a:solidFill>
                  <a:srgbClr val="1D2129"/>
                </a:solidFill>
                <a:effectLst/>
                <a:latin typeface="微软雅黑" panose="020B0503020204020204" pitchFamily="34" charset="-122"/>
                <a:ea typeface="微软雅黑" panose="020B0503020204020204" pitchFamily="34" charset="-122"/>
              </a:rPr>
              <a:t>(</a:t>
            </a:r>
            <a:r>
              <a:rPr lang="en-US" altLang="zh-CN" b="0" i="0" dirty="0" err="1">
                <a:solidFill>
                  <a:srgbClr val="1D2129"/>
                </a:solidFill>
                <a:effectLst/>
                <a:latin typeface="微软雅黑" panose="020B0503020204020204" pitchFamily="34" charset="-122"/>
                <a:ea typeface="微软雅黑" panose="020B0503020204020204" pitchFamily="34" charset="-122"/>
              </a:rPr>
              <a:t>i</a:t>
            </a:r>
            <a:r>
              <a:rPr lang="en-US" altLang="zh-CN" b="0" i="0" dirty="0">
                <a:solidFill>
                  <a:srgbClr val="1D2129"/>
                </a:solidFill>
                <a:effectLst/>
                <a:latin typeface="微软雅黑" panose="020B0503020204020204" pitchFamily="34" charset="-122"/>
                <a:ea typeface="微软雅黑" panose="020B0503020204020204" pitchFamily="34" charset="-122"/>
              </a:rPr>
              <a:t>, t)</a:t>
            </a:r>
            <a:r>
              <a:rPr lang="zh-CN" altLang="en-US" b="0" i="0" dirty="0">
                <a:solidFill>
                  <a:srgbClr val="1D2129"/>
                </a:solidFill>
                <a:effectLst/>
                <a:latin typeface="微软雅黑" panose="020B0503020204020204" pitchFamily="34" charset="-122"/>
                <a:ea typeface="微软雅黑" panose="020B0503020204020204" pitchFamily="34" charset="-122"/>
              </a:rPr>
              <a:t>的实例对比损失可表示为</a:t>
            </a:r>
            <a:endParaRPr lang="zh-CN" altLang="en-US"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C9BDD9FE-87C4-0583-7237-EF49BAFFA593}"/>
              </a:ext>
            </a:extLst>
          </p:cNvPr>
          <p:cNvSpPr txBox="1"/>
          <p:nvPr/>
        </p:nvSpPr>
        <p:spPr>
          <a:xfrm>
            <a:off x="440175" y="4588328"/>
            <a:ext cx="9422720" cy="369332"/>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其中 </a:t>
            </a:r>
            <a:r>
              <a:rPr lang="en-US" altLang="zh-CN" b="0" i="0" dirty="0">
                <a:solidFill>
                  <a:srgbClr val="1D2129"/>
                </a:solidFill>
                <a:effectLst/>
                <a:latin typeface="微软雅黑" panose="020B0503020204020204" pitchFamily="34" charset="-122"/>
                <a:ea typeface="微软雅黑" panose="020B0503020204020204" pitchFamily="34" charset="-122"/>
              </a:rPr>
              <a:t>B </a:t>
            </a:r>
            <a:r>
              <a:rPr lang="zh-CN" altLang="en-US" b="0" i="0" dirty="0">
                <a:solidFill>
                  <a:srgbClr val="1D2129"/>
                </a:solidFill>
                <a:effectLst/>
                <a:latin typeface="微软雅黑" panose="020B0503020204020204" pitchFamily="34" charset="-122"/>
                <a:ea typeface="微软雅黑" panose="020B0503020204020204" pitchFamily="34" charset="-122"/>
              </a:rPr>
              <a:t>表示批量大小。我们使用与负样本在同一批次的时间戳 </a:t>
            </a:r>
            <a:r>
              <a:rPr lang="en-US" altLang="zh-CN" b="0" i="0" dirty="0">
                <a:solidFill>
                  <a:srgbClr val="1D2129"/>
                </a:solidFill>
                <a:effectLst/>
                <a:latin typeface="微软雅黑" panose="020B0503020204020204" pitchFamily="34" charset="-122"/>
                <a:ea typeface="微软雅黑" panose="020B0503020204020204" pitchFamily="34" charset="-122"/>
              </a:rPr>
              <a:t>t </a:t>
            </a:r>
            <a:r>
              <a:rPr lang="zh-CN" altLang="en-US" b="0" i="0" dirty="0">
                <a:solidFill>
                  <a:srgbClr val="1D2129"/>
                </a:solidFill>
                <a:effectLst/>
                <a:latin typeface="微软雅黑" panose="020B0503020204020204" pitchFamily="34" charset="-122"/>
                <a:ea typeface="微软雅黑" panose="020B0503020204020204" pitchFamily="34" charset="-122"/>
              </a:rPr>
              <a:t>处其他时间序列的表示。</a:t>
            </a:r>
            <a:endParaRPr lang="zh-CN" altLang="en-US" dirty="0">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B9EAB336-0540-5484-CC0E-B8E8878A9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253" y="3870973"/>
            <a:ext cx="5082980" cy="571550"/>
          </a:xfrm>
          <a:prstGeom prst="rect">
            <a:avLst/>
          </a:prstGeom>
        </p:spPr>
      </p:pic>
      <p:sp>
        <p:nvSpPr>
          <p:cNvPr id="21" name="文本框 20">
            <a:extLst>
              <a:ext uri="{FF2B5EF4-FFF2-40B4-BE49-F238E27FC236}">
                <a16:creationId xmlns:a16="http://schemas.microsoft.com/office/drawing/2014/main" id="{3E85CEEC-6021-D97A-BB84-5B4EE234AFF6}"/>
              </a:ext>
            </a:extLst>
          </p:cNvPr>
          <p:cNvSpPr txBox="1"/>
          <p:nvPr/>
        </p:nvSpPr>
        <p:spPr>
          <a:xfrm>
            <a:off x="430915" y="5028355"/>
            <a:ext cx="6097656" cy="369332"/>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总损失定义为：</a:t>
            </a:r>
            <a:endParaRPr lang="zh-CN" altLang="en-US" dirty="0">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B8ED08C3-6DAE-AD44-9A93-13BEAEF204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747" y="5468382"/>
            <a:ext cx="5013253" cy="646308"/>
          </a:xfrm>
          <a:prstGeom prst="rect">
            <a:avLst/>
          </a:prstGeom>
        </p:spPr>
      </p:pic>
    </p:spTree>
    <p:extLst>
      <p:ext uri="{BB962C8B-B14F-4D97-AF65-F5344CB8AC3E}">
        <p14:creationId xmlns:p14="http://schemas.microsoft.com/office/powerpoint/2010/main" val="1188557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背景   </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方法</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实验   分析   结论</a:t>
            </a:r>
          </a:p>
        </p:txBody>
      </p:sp>
      <p:sp>
        <p:nvSpPr>
          <p:cNvPr id="3" name="文本框 2">
            <a:extLst>
              <a:ext uri="{FF2B5EF4-FFF2-40B4-BE49-F238E27FC236}">
                <a16:creationId xmlns:a16="http://schemas.microsoft.com/office/drawing/2014/main" id="{DB3B8A61-7893-A085-3D77-57CC010E8094}"/>
              </a:ext>
            </a:extLst>
          </p:cNvPr>
          <p:cNvSpPr txBox="1"/>
          <p:nvPr/>
        </p:nvSpPr>
        <p:spPr>
          <a:xfrm>
            <a:off x="566635" y="188640"/>
            <a:ext cx="1699910" cy="369332"/>
          </a:xfrm>
          <a:prstGeom prst="rect">
            <a:avLst/>
          </a:prstGeom>
          <a:noFill/>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分层对比</a:t>
            </a:r>
          </a:p>
        </p:txBody>
      </p:sp>
      <p:sp>
        <p:nvSpPr>
          <p:cNvPr id="5" name="Rectangle 2">
            <a:extLst>
              <a:ext uri="{FF2B5EF4-FFF2-40B4-BE49-F238E27FC236}">
                <a16:creationId xmlns:a16="http://schemas.microsoft.com/office/drawing/2014/main" id="{9BF62E09-FE74-DC24-B0E0-622FF62ADAD6}"/>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298E6C3E-08E8-E57B-CC8C-824E666245F4}"/>
              </a:ext>
            </a:extLst>
          </p:cNvPr>
          <p:cNvSpPr txBox="1"/>
          <p:nvPr/>
        </p:nvSpPr>
        <p:spPr>
          <a:xfrm>
            <a:off x="318333" y="1089967"/>
            <a:ext cx="11719926" cy="483209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400" b="0" i="0" u="none" strike="noStrike" kern="1200" cap="none" spc="0" normalizeH="0" baseline="0" noProof="0" dirty="0">
                <a:ln>
                  <a:noFill/>
                </a:ln>
                <a:solidFill>
                  <a:srgbClr val="7A7E85"/>
                </a:solidFill>
                <a:effectLst/>
                <a:uLnTx/>
                <a:uFillTx/>
                <a:latin typeface="Arial Unicode MS"/>
                <a:ea typeface="JetBrains Mono"/>
                <a:cs typeface="+mn-cs"/>
              </a:rPr>
              <a:t>#</a:t>
            </a:r>
            <a:r>
              <a:rPr kumimoji="0" lang="zh-CN" altLang="zh-CN" sz="1400" b="0" i="0" u="none" strike="noStrike" kern="1200" cap="none" spc="0" normalizeH="0" baseline="0" noProof="0" dirty="0">
                <a:ln>
                  <a:noFill/>
                </a:ln>
                <a:solidFill>
                  <a:srgbClr val="7A7E85"/>
                </a:solidFill>
                <a:effectLst/>
                <a:uLnTx/>
                <a:uFillTx/>
                <a:latin typeface="宋体" panose="02010600030101010101" pitchFamily="2" charset="-122"/>
                <a:ea typeface="宋体" panose="02010600030101010101" pitchFamily="2" charset="-122"/>
                <a:cs typeface="+mn-cs"/>
              </a:rPr>
              <a:t>这段代码定义了一个分层对比损失函数</a:t>
            </a:r>
            <a:endParaRPr kumimoji="0" lang="en-US" altLang="zh-CN" sz="1400" b="0" i="0" u="none" strike="noStrike" kern="1200" cap="none" spc="0" normalizeH="0" baseline="0" noProof="0" dirty="0">
              <a:ln>
                <a:noFill/>
              </a:ln>
              <a:solidFill>
                <a:srgbClr val="7A7E85"/>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400" b="0" i="0" u="none" strike="noStrike" kern="1200" cap="none" spc="0" normalizeH="0" baseline="0" noProof="0" dirty="0">
                <a:ln>
                  <a:noFill/>
                </a:ln>
                <a:solidFill>
                  <a:srgbClr val="CF8E6D"/>
                </a:solidFill>
                <a:effectLst/>
                <a:uLnTx/>
                <a:uFillTx/>
                <a:latin typeface="Arial Unicode MS"/>
                <a:ea typeface="JetBrains Mono"/>
                <a:cs typeface="+mn-cs"/>
              </a:rPr>
              <a:t>def </a:t>
            </a:r>
            <a:r>
              <a:rPr kumimoji="0" lang="zh-CN" altLang="zh-CN" sz="1400" b="0" i="0" u="none" strike="noStrike" kern="1200" cap="none" spc="0" normalizeH="0" baseline="0" noProof="0" dirty="0">
                <a:ln>
                  <a:noFill/>
                </a:ln>
                <a:solidFill>
                  <a:srgbClr val="56A8F5"/>
                </a:solidFill>
                <a:effectLst/>
                <a:uLnTx/>
                <a:uFillTx/>
                <a:latin typeface="Arial Unicode MS"/>
                <a:ea typeface="JetBrains Mono"/>
                <a:cs typeface="+mn-cs"/>
              </a:rPr>
              <a:t>hierarchical_contrastive_loss</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(z1, z2, alpha=</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0.5</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temporal_unit=</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0</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a:t>
            </a:r>
            <a:b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b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loss = torch.tensor(</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0.</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a:t>
            </a:r>
            <a:r>
              <a:rPr kumimoji="0" lang="zh-CN" altLang="zh-CN" sz="1400" b="0" i="0" u="none" strike="noStrike" kern="1200" cap="none" spc="0" normalizeH="0" baseline="0" noProof="0" dirty="0">
                <a:ln>
                  <a:noFill/>
                </a:ln>
                <a:solidFill>
                  <a:srgbClr val="AA4926"/>
                </a:solidFill>
                <a:effectLst/>
                <a:uLnTx/>
                <a:uFillTx/>
                <a:latin typeface="Arial Unicode MS"/>
                <a:ea typeface="JetBrains Mono"/>
                <a:cs typeface="+mn-cs"/>
              </a:rPr>
              <a:t>device</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=z1.device)</a:t>
            </a:r>
            <a:b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b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d = </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0</a:t>
            </a:r>
            <a:b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b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    </a:t>
            </a:r>
            <a:r>
              <a:rPr kumimoji="0" lang="zh-CN" altLang="zh-CN" sz="1400" b="0" i="0" u="none" strike="noStrike" kern="1200" cap="none" spc="0" normalizeH="0" baseline="0" noProof="0" dirty="0">
                <a:ln>
                  <a:noFill/>
                </a:ln>
                <a:solidFill>
                  <a:srgbClr val="7A7E85"/>
                </a:solidFill>
                <a:effectLst/>
                <a:uLnTx/>
                <a:uFillTx/>
                <a:latin typeface="Arial Unicode MS"/>
                <a:ea typeface="JetBrains Mono"/>
                <a:cs typeface="+mn-cs"/>
              </a:rPr>
              <a:t># </a:t>
            </a:r>
            <a:r>
              <a:rPr kumimoji="0" lang="zh-CN" altLang="zh-CN" sz="1400" b="0" i="0" u="none" strike="noStrike" kern="1200" cap="none" spc="0" normalizeH="0" baseline="0" noProof="0" dirty="0">
                <a:ln>
                  <a:noFill/>
                </a:ln>
                <a:solidFill>
                  <a:srgbClr val="7A7E85"/>
                </a:solidFill>
                <a:effectLst/>
                <a:uLnTx/>
                <a:uFillTx/>
                <a:latin typeface="宋体" panose="02010600030101010101" pitchFamily="2" charset="-122"/>
                <a:ea typeface="宋体" panose="02010600030101010101" pitchFamily="2" charset="-122"/>
                <a:cs typeface="+mn-cs"/>
              </a:rPr>
              <a:t>这是一个循环，它会在输入的</a:t>
            </a:r>
            <a:r>
              <a:rPr kumimoji="0" lang="zh-CN" altLang="zh-CN" sz="1400" b="0" i="0" u="none" strike="noStrike" kern="1200" cap="none" spc="0" normalizeH="0" baseline="0" noProof="0" dirty="0">
                <a:ln>
                  <a:noFill/>
                </a:ln>
                <a:solidFill>
                  <a:srgbClr val="7A7E85"/>
                </a:solidFill>
                <a:effectLst/>
                <a:uLnTx/>
                <a:uFillTx/>
                <a:latin typeface="Arial Unicode MS"/>
                <a:ea typeface="JetBrains Mono"/>
                <a:cs typeface="+mn-cs"/>
              </a:rPr>
              <a:t> z1</a:t>
            </a:r>
            <a:r>
              <a:rPr kumimoji="0" lang="zh-CN" altLang="zh-CN" sz="1400" b="0" i="0" u="none" strike="noStrike" kern="1200" cap="none" spc="0" normalizeH="0" baseline="0" noProof="0" dirty="0">
                <a:ln>
                  <a:noFill/>
                </a:ln>
                <a:solidFill>
                  <a:srgbClr val="7A7E85"/>
                </a:solidFill>
                <a:effectLst/>
                <a:uLnTx/>
                <a:uFillTx/>
                <a:latin typeface="宋体" panose="02010600030101010101" pitchFamily="2" charset="-122"/>
                <a:ea typeface="宋体" panose="02010600030101010101" pitchFamily="2" charset="-122"/>
                <a:cs typeface="+mn-cs"/>
              </a:rPr>
              <a:t>的第二维（时间维度）大于</a:t>
            </a:r>
            <a:r>
              <a:rPr kumimoji="0" lang="zh-CN" altLang="zh-CN" sz="1400" b="0" i="0" u="none" strike="noStrike" kern="1200" cap="none" spc="0" normalizeH="0" baseline="0" noProof="0" dirty="0">
                <a:ln>
                  <a:noFill/>
                </a:ln>
                <a:solidFill>
                  <a:srgbClr val="7A7E85"/>
                </a:solidFill>
                <a:effectLst/>
                <a:uLnTx/>
                <a:uFillTx/>
                <a:latin typeface="Arial Unicode MS"/>
                <a:ea typeface="JetBrains Mono"/>
                <a:cs typeface="+mn-cs"/>
              </a:rPr>
              <a:t> 1</a:t>
            </a:r>
            <a:r>
              <a:rPr kumimoji="0" lang="zh-CN" altLang="zh-CN" sz="1400" b="0" i="0" u="none" strike="noStrike" kern="1200" cap="none" spc="0" normalizeH="0" baseline="0" noProof="0" dirty="0">
                <a:ln>
                  <a:noFill/>
                </a:ln>
                <a:solidFill>
                  <a:srgbClr val="7A7E85"/>
                </a:solidFill>
                <a:effectLst/>
                <a:uLnTx/>
                <a:uFillTx/>
                <a:latin typeface="宋体" panose="02010600030101010101" pitchFamily="2" charset="-122"/>
                <a:ea typeface="宋体" panose="02010600030101010101" pitchFamily="2" charset="-122"/>
                <a:cs typeface="+mn-cs"/>
              </a:rPr>
              <a:t>时执行。</a:t>
            </a:r>
            <a:br>
              <a:rPr kumimoji="0" lang="zh-CN" altLang="zh-CN" sz="1400" b="0" i="0" u="none" strike="noStrike" kern="1200" cap="none" spc="0" normalizeH="0" baseline="0" noProof="0" dirty="0">
                <a:ln>
                  <a:noFill/>
                </a:ln>
                <a:solidFill>
                  <a:srgbClr val="7A7E85"/>
                </a:solidFill>
                <a:effectLst/>
                <a:uLnTx/>
                <a:uFillTx/>
                <a:latin typeface="宋体" panose="02010600030101010101" pitchFamily="2" charset="-122"/>
                <a:ea typeface="宋体" panose="02010600030101010101" pitchFamily="2" charset="-122"/>
                <a:cs typeface="+mn-cs"/>
              </a:rPr>
            </a:br>
            <a:r>
              <a:rPr kumimoji="0" lang="zh-CN" altLang="zh-CN" sz="1400" b="0" i="0" u="none" strike="noStrike" kern="1200" cap="none" spc="0" normalizeH="0" baseline="0" noProof="0" dirty="0">
                <a:ln>
                  <a:noFill/>
                </a:ln>
                <a:solidFill>
                  <a:srgbClr val="7A7E85"/>
                </a:solidFill>
                <a:effectLst/>
                <a:uLnTx/>
                <a:uFillTx/>
                <a:latin typeface="宋体" panose="02010600030101010101" pitchFamily="2" charset="-122"/>
                <a:ea typeface="宋体" panose="02010600030101010101" pitchFamily="2" charset="-122"/>
                <a:cs typeface="+mn-cs"/>
              </a:rPr>
              <a:t>    </a:t>
            </a:r>
            <a:r>
              <a:rPr kumimoji="0" lang="zh-CN" altLang="zh-CN" sz="1400" b="0" i="0" u="none" strike="noStrike" kern="1200" cap="none" spc="0" normalizeH="0" baseline="0" noProof="0" dirty="0">
                <a:ln>
                  <a:noFill/>
                </a:ln>
                <a:solidFill>
                  <a:srgbClr val="CF8E6D"/>
                </a:solidFill>
                <a:effectLst/>
                <a:uLnTx/>
                <a:uFillTx/>
                <a:latin typeface="Arial Unicode MS"/>
                <a:ea typeface="JetBrains Mono"/>
                <a:cs typeface="+mn-cs"/>
              </a:rPr>
              <a:t>while </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z1.size(</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1</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&gt; </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1</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a:t>
            </a:r>
            <a:b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b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a:t>
            </a:r>
            <a:r>
              <a:rPr kumimoji="0" lang="zh-CN" altLang="zh-CN" sz="1400" b="0" i="0" u="none" strike="noStrike" kern="1200" cap="none" spc="0" normalizeH="0" baseline="0" noProof="0" dirty="0">
                <a:ln>
                  <a:noFill/>
                </a:ln>
                <a:solidFill>
                  <a:srgbClr val="CF8E6D"/>
                </a:solidFill>
                <a:effectLst/>
                <a:uLnTx/>
                <a:uFillTx/>
                <a:latin typeface="Arial Unicode MS"/>
                <a:ea typeface="JetBrains Mono"/>
                <a:cs typeface="+mn-cs"/>
              </a:rPr>
              <a:t>if </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alpha != </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0</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a:t>
            </a:r>
            <a:b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b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loss += alpha * instance_contrastive_loss(z1, z2)</a:t>
            </a:r>
            <a:b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b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a:t>
            </a:r>
            <a:r>
              <a:rPr kumimoji="0" lang="zh-CN" altLang="zh-CN" sz="1400" b="0" i="0" u="none" strike="noStrike" kern="1200" cap="none" spc="0" normalizeH="0" baseline="0" noProof="0" dirty="0">
                <a:ln>
                  <a:noFill/>
                </a:ln>
                <a:solidFill>
                  <a:srgbClr val="CF8E6D"/>
                </a:solidFill>
                <a:effectLst/>
                <a:uLnTx/>
                <a:uFillTx/>
                <a:latin typeface="Arial Unicode MS"/>
                <a:ea typeface="JetBrains Mono"/>
                <a:cs typeface="+mn-cs"/>
              </a:rPr>
              <a:t>if </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d &gt;= temporal_unit:</a:t>
            </a:r>
            <a:b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b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a:t>
            </a:r>
            <a:r>
              <a:rPr kumimoji="0" lang="zh-CN" altLang="zh-CN" sz="1400" b="0" i="0" u="none" strike="noStrike" kern="1200" cap="none" spc="0" normalizeH="0" baseline="0" noProof="0" dirty="0">
                <a:ln>
                  <a:noFill/>
                </a:ln>
                <a:solidFill>
                  <a:srgbClr val="CF8E6D"/>
                </a:solidFill>
                <a:effectLst/>
                <a:uLnTx/>
                <a:uFillTx/>
                <a:latin typeface="Arial Unicode MS"/>
                <a:ea typeface="JetBrains Mono"/>
                <a:cs typeface="+mn-cs"/>
              </a:rPr>
              <a:t>if </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1 </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alpha != </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0</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a:t>
            </a:r>
            <a:b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b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loss += (</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1 </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alpha) * temporal_contrastive_loss(z1, z2)</a:t>
            </a:r>
            <a:b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b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a:t>
            </a:r>
            <a:r>
              <a:rPr kumimoji="0" lang="zh-CN" altLang="zh-CN" sz="1400" b="0" i="0" u="none" strike="noStrike" kern="1200" cap="none" spc="0" normalizeH="0" baseline="0" noProof="0" dirty="0">
                <a:ln>
                  <a:noFill/>
                </a:ln>
                <a:solidFill>
                  <a:srgbClr val="7A7E85"/>
                </a:solidFill>
                <a:effectLst/>
                <a:uLnTx/>
                <a:uFillTx/>
                <a:latin typeface="Arial Unicode MS"/>
                <a:ea typeface="JetBrains Mono"/>
                <a:cs typeface="+mn-cs"/>
              </a:rPr>
              <a:t># </a:t>
            </a:r>
            <a:r>
              <a:rPr kumimoji="0" lang="zh-CN" altLang="zh-CN" sz="1400" b="0" i="0" u="none" strike="noStrike" kern="1200" cap="none" spc="0" normalizeH="0" baseline="0" noProof="0" dirty="0">
                <a:ln>
                  <a:noFill/>
                </a:ln>
                <a:solidFill>
                  <a:srgbClr val="7A7E85"/>
                </a:solidFill>
                <a:effectLst/>
                <a:uLnTx/>
                <a:uFillTx/>
                <a:latin typeface="宋体" panose="02010600030101010101" pitchFamily="2" charset="-122"/>
                <a:ea typeface="宋体" panose="02010600030101010101" pitchFamily="2" charset="-122"/>
                <a:cs typeface="+mn-cs"/>
              </a:rPr>
              <a:t>增加层次计数器</a:t>
            </a:r>
            <a:r>
              <a:rPr kumimoji="0" lang="zh-CN" altLang="zh-CN" sz="1400" b="0" i="0" u="none" strike="noStrike" kern="1200" cap="none" spc="0" normalizeH="0" baseline="0" noProof="0" dirty="0">
                <a:ln>
                  <a:noFill/>
                </a:ln>
                <a:solidFill>
                  <a:srgbClr val="7A7E85"/>
                </a:solidFill>
                <a:effectLst/>
                <a:uLnTx/>
                <a:uFillTx/>
                <a:latin typeface="Arial Unicode MS"/>
                <a:ea typeface="JetBrains Mono"/>
                <a:cs typeface="+mn-cs"/>
              </a:rPr>
              <a:t>d</a:t>
            </a:r>
            <a:r>
              <a:rPr kumimoji="0" lang="zh-CN" altLang="zh-CN" sz="1400" b="0" i="0" u="none" strike="noStrike" kern="1200" cap="none" spc="0" normalizeH="0" baseline="0" noProof="0" dirty="0">
                <a:ln>
                  <a:noFill/>
                </a:ln>
                <a:solidFill>
                  <a:srgbClr val="7A7E85"/>
                </a:solidFill>
                <a:effectLst/>
                <a:uLnTx/>
                <a:uFillTx/>
                <a:latin typeface="宋体" panose="02010600030101010101" pitchFamily="2" charset="-122"/>
                <a:ea typeface="宋体" panose="02010600030101010101" pitchFamily="2" charset="-122"/>
                <a:cs typeface="+mn-cs"/>
              </a:rPr>
              <a:t>，然后对</a:t>
            </a:r>
            <a:r>
              <a:rPr kumimoji="0" lang="zh-CN" altLang="zh-CN" sz="1400" b="0" i="0" u="none" strike="noStrike" kern="1200" cap="none" spc="0" normalizeH="0" baseline="0" noProof="0" dirty="0">
                <a:ln>
                  <a:noFill/>
                </a:ln>
                <a:solidFill>
                  <a:srgbClr val="7A7E85"/>
                </a:solidFill>
                <a:effectLst/>
                <a:uLnTx/>
                <a:uFillTx/>
                <a:latin typeface="Arial Unicode MS"/>
                <a:ea typeface="JetBrains Mono"/>
                <a:cs typeface="+mn-cs"/>
              </a:rPr>
              <a:t>z1</a:t>
            </a:r>
            <a:r>
              <a:rPr kumimoji="0" lang="zh-CN" altLang="zh-CN" sz="1400" b="0" i="0" u="none" strike="noStrike" kern="1200" cap="none" spc="0" normalizeH="0" baseline="0" noProof="0" dirty="0">
                <a:ln>
                  <a:noFill/>
                </a:ln>
                <a:solidFill>
                  <a:srgbClr val="7A7E85"/>
                </a:solidFill>
                <a:effectLst/>
                <a:uLnTx/>
                <a:uFillTx/>
                <a:latin typeface="宋体" panose="02010600030101010101" pitchFamily="2" charset="-122"/>
                <a:ea typeface="宋体" panose="02010600030101010101" pitchFamily="2" charset="-122"/>
                <a:cs typeface="+mn-cs"/>
              </a:rPr>
              <a:t>和</a:t>
            </a:r>
            <a:r>
              <a:rPr kumimoji="0" lang="zh-CN" altLang="zh-CN" sz="1400" b="0" i="0" u="none" strike="noStrike" kern="1200" cap="none" spc="0" normalizeH="0" baseline="0" noProof="0" dirty="0">
                <a:ln>
                  <a:noFill/>
                </a:ln>
                <a:solidFill>
                  <a:srgbClr val="7A7E85"/>
                </a:solidFill>
                <a:effectLst/>
                <a:uLnTx/>
                <a:uFillTx/>
                <a:latin typeface="Arial Unicode MS"/>
                <a:ea typeface="JetBrains Mono"/>
                <a:cs typeface="+mn-cs"/>
              </a:rPr>
              <a:t>z2</a:t>
            </a:r>
            <a:r>
              <a:rPr kumimoji="0" lang="zh-CN" altLang="zh-CN" sz="1400" b="0" i="0" u="none" strike="noStrike" kern="1200" cap="none" spc="0" normalizeH="0" baseline="0" noProof="0" dirty="0">
                <a:ln>
                  <a:noFill/>
                </a:ln>
                <a:solidFill>
                  <a:srgbClr val="7A7E85"/>
                </a:solidFill>
                <a:effectLst/>
                <a:uLnTx/>
                <a:uFillTx/>
                <a:latin typeface="宋体" panose="02010600030101010101" pitchFamily="2" charset="-122"/>
                <a:ea typeface="宋体" panose="02010600030101010101" pitchFamily="2" charset="-122"/>
                <a:cs typeface="+mn-cs"/>
              </a:rPr>
              <a:t>进行最大池化操作以减小时间分辨率，然后将第二维（时间维度）缩小一半。</a:t>
            </a:r>
            <a:br>
              <a:rPr kumimoji="0" lang="zh-CN" altLang="zh-CN" sz="1400" b="0" i="0" u="none" strike="noStrike" kern="1200" cap="none" spc="0" normalizeH="0" baseline="0" noProof="0" dirty="0">
                <a:ln>
                  <a:noFill/>
                </a:ln>
                <a:solidFill>
                  <a:srgbClr val="7A7E85"/>
                </a:solidFill>
                <a:effectLst/>
                <a:uLnTx/>
                <a:uFillTx/>
                <a:latin typeface="宋体" panose="02010600030101010101" pitchFamily="2" charset="-122"/>
                <a:ea typeface="宋体" panose="02010600030101010101" pitchFamily="2" charset="-122"/>
                <a:cs typeface="+mn-cs"/>
              </a:rPr>
            </a:br>
            <a:r>
              <a:rPr kumimoji="0" lang="zh-CN" altLang="zh-CN" sz="1400" b="0" i="0" u="none" strike="noStrike" kern="1200" cap="none" spc="0" normalizeH="0" baseline="0" noProof="0" dirty="0">
                <a:ln>
                  <a:noFill/>
                </a:ln>
                <a:solidFill>
                  <a:srgbClr val="7A7E85"/>
                </a:solidFill>
                <a:effectLst/>
                <a:uLnTx/>
                <a:uFillTx/>
                <a:latin typeface="宋体" panose="02010600030101010101" pitchFamily="2" charset="-122"/>
                <a:ea typeface="宋体" panose="02010600030101010101" pitchFamily="2" charset="-122"/>
                <a:cs typeface="+mn-cs"/>
              </a:rPr>
              <a:t>        </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d += </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1</a:t>
            </a:r>
            <a:b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b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        </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z1 = F.max_pool1d(z1.transpose(</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1</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2</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a:t>
            </a:r>
            <a:r>
              <a:rPr kumimoji="0" lang="zh-CN" altLang="zh-CN" sz="1400" b="0" i="0" u="none" strike="noStrike" kern="1200" cap="none" spc="0" normalizeH="0" baseline="0" noProof="0" dirty="0">
                <a:ln>
                  <a:noFill/>
                </a:ln>
                <a:solidFill>
                  <a:srgbClr val="AA4926"/>
                </a:solidFill>
                <a:effectLst/>
                <a:uLnTx/>
                <a:uFillTx/>
                <a:latin typeface="Arial Unicode MS"/>
                <a:ea typeface="JetBrains Mono"/>
                <a:cs typeface="+mn-cs"/>
              </a:rPr>
              <a:t>kernel_size</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2</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).transpose(</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1</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2</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a:t>
            </a:r>
            <a:b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b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z2 = F.max_pool1d(z2.transpose(</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1</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2</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a:t>
            </a:r>
            <a:r>
              <a:rPr kumimoji="0" lang="zh-CN" altLang="zh-CN" sz="1400" b="0" i="0" u="none" strike="noStrike" kern="1200" cap="none" spc="0" normalizeH="0" baseline="0" noProof="0" dirty="0">
                <a:ln>
                  <a:noFill/>
                </a:ln>
                <a:solidFill>
                  <a:srgbClr val="AA4926"/>
                </a:solidFill>
                <a:effectLst/>
                <a:uLnTx/>
                <a:uFillTx/>
                <a:latin typeface="Arial Unicode MS"/>
                <a:ea typeface="JetBrains Mono"/>
                <a:cs typeface="+mn-cs"/>
              </a:rPr>
              <a:t>kernel_size</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2</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).transpose(</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1</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2</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a:t>
            </a:r>
            <a:b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b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a:t>
            </a:r>
            <a:r>
              <a:rPr kumimoji="0" lang="zh-CN" altLang="zh-CN" sz="1400" b="0" i="0" u="none" strike="noStrike" kern="1200" cap="none" spc="0" normalizeH="0" baseline="0" noProof="0" dirty="0">
                <a:ln>
                  <a:noFill/>
                </a:ln>
                <a:solidFill>
                  <a:srgbClr val="7A7E85"/>
                </a:solidFill>
                <a:effectLst/>
                <a:uLnTx/>
                <a:uFillTx/>
                <a:latin typeface="Arial Unicode MS"/>
                <a:ea typeface="JetBrains Mono"/>
                <a:cs typeface="+mn-cs"/>
              </a:rPr>
              <a:t># </a:t>
            </a:r>
            <a:r>
              <a:rPr kumimoji="0" lang="zh-CN" altLang="zh-CN" sz="1400" b="0" i="0" u="none" strike="noStrike" kern="1200" cap="none" spc="0" normalizeH="0" baseline="0" noProof="0" dirty="0">
                <a:ln>
                  <a:noFill/>
                </a:ln>
                <a:solidFill>
                  <a:srgbClr val="7A7E85"/>
                </a:solidFill>
                <a:effectLst/>
                <a:uLnTx/>
                <a:uFillTx/>
                <a:latin typeface="宋体" panose="02010600030101010101" pitchFamily="2" charset="-122"/>
                <a:ea typeface="宋体" panose="02010600030101010101" pitchFamily="2" charset="-122"/>
                <a:cs typeface="+mn-cs"/>
              </a:rPr>
              <a:t>如果最终时间分辨率为</a:t>
            </a:r>
            <a:r>
              <a:rPr kumimoji="0" lang="zh-CN" altLang="zh-CN" sz="1400" b="0" i="0" u="none" strike="noStrike" kern="1200" cap="none" spc="0" normalizeH="0" baseline="0" noProof="0" dirty="0">
                <a:ln>
                  <a:noFill/>
                </a:ln>
                <a:solidFill>
                  <a:srgbClr val="7A7E85"/>
                </a:solidFill>
                <a:effectLst/>
                <a:uLnTx/>
                <a:uFillTx/>
                <a:latin typeface="Arial Unicode MS"/>
                <a:ea typeface="JetBrains Mono"/>
                <a:cs typeface="+mn-cs"/>
              </a:rPr>
              <a:t>1</a:t>
            </a:r>
            <a:br>
              <a:rPr kumimoji="0" lang="zh-CN" altLang="zh-CN" sz="1400" b="0" i="0" u="none" strike="noStrike" kern="1200" cap="none" spc="0" normalizeH="0" baseline="0" noProof="0" dirty="0">
                <a:ln>
                  <a:noFill/>
                </a:ln>
                <a:solidFill>
                  <a:srgbClr val="7A7E85"/>
                </a:solidFill>
                <a:effectLst/>
                <a:uLnTx/>
                <a:uFillTx/>
                <a:latin typeface="Arial Unicode MS"/>
                <a:ea typeface="JetBrains Mono"/>
                <a:cs typeface="+mn-cs"/>
              </a:rPr>
            </a:br>
            <a:r>
              <a:rPr kumimoji="0" lang="zh-CN" altLang="zh-CN" sz="1400" b="0" i="0" u="none" strike="noStrike" kern="1200" cap="none" spc="0" normalizeH="0" baseline="0" noProof="0" dirty="0">
                <a:ln>
                  <a:noFill/>
                </a:ln>
                <a:solidFill>
                  <a:srgbClr val="7A7E85"/>
                </a:solidFill>
                <a:effectLst/>
                <a:uLnTx/>
                <a:uFillTx/>
                <a:latin typeface="Arial Unicode MS"/>
                <a:ea typeface="JetBrains Mono"/>
                <a:cs typeface="+mn-cs"/>
              </a:rPr>
              <a:t>    </a:t>
            </a:r>
            <a:r>
              <a:rPr kumimoji="0" lang="zh-CN" altLang="zh-CN" sz="1400" b="0" i="0" u="none" strike="noStrike" kern="1200" cap="none" spc="0" normalizeH="0" baseline="0" noProof="0" dirty="0">
                <a:ln>
                  <a:noFill/>
                </a:ln>
                <a:solidFill>
                  <a:srgbClr val="CF8E6D"/>
                </a:solidFill>
                <a:effectLst/>
                <a:uLnTx/>
                <a:uFillTx/>
                <a:latin typeface="Arial Unicode MS"/>
                <a:ea typeface="JetBrains Mono"/>
                <a:cs typeface="+mn-cs"/>
              </a:rPr>
              <a:t>if </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z1.size(</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1</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 </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1</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a:t>
            </a:r>
            <a:b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b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a:t>
            </a:r>
            <a:r>
              <a:rPr kumimoji="0" lang="zh-CN" altLang="zh-CN" sz="1400" b="0" i="0" u="none" strike="noStrike" kern="1200" cap="none" spc="0" normalizeH="0" baseline="0" noProof="0" dirty="0">
                <a:ln>
                  <a:noFill/>
                </a:ln>
                <a:solidFill>
                  <a:srgbClr val="CF8E6D"/>
                </a:solidFill>
                <a:effectLst/>
                <a:uLnTx/>
                <a:uFillTx/>
                <a:latin typeface="Arial Unicode MS"/>
                <a:ea typeface="JetBrains Mono"/>
                <a:cs typeface="+mn-cs"/>
              </a:rPr>
              <a:t>if </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alpha != </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0</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a:t>
            </a:r>
            <a:b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b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loss += alpha * instance_contrastive_loss(z1, z2)</a:t>
            </a:r>
            <a:b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b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        d += </a:t>
            </a: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1</a:t>
            </a:r>
            <a:b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br>
            <a:r>
              <a:rPr kumimoji="0" lang="zh-CN" altLang="zh-CN" sz="1400" b="0" i="0" u="none" strike="noStrike" kern="1200" cap="none" spc="0" normalizeH="0" baseline="0" noProof="0" dirty="0">
                <a:ln>
                  <a:noFill/>
                </a:ln>
                <a:solidFill>
                  <a:srgbClr val="2AACB8"/>
                </a:solidFill>
                <a:effectLst/>
                <a:uLnTx/>
                <a:uFillTx/>
                <a:latin typeface="Arial Unicode MS"/>
                <a:ea typeface="JetBrains Mono"/>
                <a:cs typeface="+mn-cs"/>
              </a:rPr>
              <a:t>    </a:t>
            </a:r>
            <a:r>
              <a:rPr kumimoji="0" lang="zh-CN" altLang="zh-CN" sz="1400" b="0" i="0" u="none" strike="noStrike" kern="1200" cap="none" spc="0" normalizeH="0" baseline="0" noProof="0" dirty="0">
                <a:ln>
                  <a:noFill/>
                </a:ln>
                <a:solidFill>
                  <a:srgbClr val="7A7E85"/>
                </a:solidFill>
                <a:effectLst/>
                <a:uLnTx/>
                <a:uFillTx/>
                <a:latin typeface="Arial Unicode MS"/>
                <a:ea typeface="JetBrains Mono"/>
                <a:cs typeface="+mn-cs"/>
              </a:rPr>
              <a:t># </a:t>
            </a:r>
            <a:r>
              <a:rPr kumimoji="0" lang="zh-CN" altLang="zh-CN" sz="1400" b="0" i="0" u="none" strike="noStrike" kern="1200" cap="none" spc="0" normalizeH="0" baseline="0" noProof="0" dirty="0">
                <a:ln>
                  <a:noFill/>
                </a:ln>
                <a:solidFill>
                  <a:srgbClr val="7A7E85"/>
                </a:solidFill>
                <a:effectLst/>
                <a:uLnTx/>
                <a:uFillTx/>
                <a:latin typeface="宋体" panose="02010600030101010101" pitchFamily="2" charset="-122"/>
                <a:ea typeface="宋体" panose="02010600030101010101" pitchFamily="2" charset="-122"/>
                <a:cs typeface="+mn-cs"/>
              </a:rPr>
              <a:t>返回总体损失除以层次数的结果，得到归一化后的损失值。</a:t>
            </a:r>
            <a:br>
              <a:rPr kumimoji="0" lang="zh-CN" altLang="zh-CN" sz="1400" b="0" i="0" u="none" strike="noStrike" kern="1200" cap="none" spc="0" normalizeH="0" baseline="0" noProof="0" dirty="0">
                <a:ln>
                  <a:noFill/>
                </a:ln>
                <a:solidFill>
                  <a:srgbClr val="7A7E85"/>
                </a:solidFill>
                <a:effectLst/>
                <a:uLnTx/>
                <a:uFillTx/>
                <a:latin typeface="宋体" panose="02010600030101010101" pitchFamily="2" charset="-122"/>
                <a:ea typeface="宋体" panose="02010600030101010101" pitchFamily="2" charset="-122"/>
                <a:cs typeface="+mn-cs"/>
              </a:rPr>
            </a:br>
            <a:r>
              <a:rPr kumimoji="0" lang="zh-CN" altLang="zh-CN" sz="1400" b="0" i="0" u="none" strike="noStrike" kern="1200" cap="none" spc="0" normalizeH="0" baseline="0" noProof="0" dirty="0">
                <a:ln>
                  <a:noFill/>
                </a:ln>
                <a:solidFill>
                  <a:srgbClr val="7A7E85"/>
                </a:solidFill>
                <a:effectLst/>
                <a:uLnTx/>
                <a:uFillTx/>
                <a:latin typeface="宋体" panose="02010600030101010101" pitchFamily="2" charset="-122"/>
                <a:ea typeface="宋体" panose="02010600030101010101" pitchFamily="2" charset="-122"/>
                <a:cs typeface="+mn-cs"/>
              </a:rPr>
              <a:t>    </a:t>
            </a:r>
            <a:r>
              <a:rPr kumimoji="0" lang="zh-CN" altLang="zh-CN" sz="1400" b="0" i="0" u="none" strike="noStrike" kern="1200" cap="none" spc="0" normalizeH="0" baseline="0" noProof="0" dirty="0">
                <a:ln>
                  <a:noFill/>
                </a:ln>
                <a:solidFill>
                  <a:srgbClr val="CF8E6D"/>
                </a:solidFill>
                <a:effectLst/>
                <a:uLnTx/>
                <a:uFillTx/>
                <a:latin typeface="Arial Unicode MS"/>
                <a:ea typeface="JetBrains Mono"/>
                <a:cs typeface="+mn-cs"/>
              </a:rPr>
              <a:t>return </a:t>
            </a:r>
            <a:r>
              <a:rPr kumimoji="0" lang="zh-CN" altLang="zh-CN" sz="1400" b="0" i="0" u="none" strike="noStrike" kern="1200" cap="none" spc="0" normalizeH="0" baseline="0" noProof="0" dirty="0">
                <a:ln>
                  <a:noFill/>
                </a:ln>
                <a:solidFill>
                  <a:srgbClr val="BCBEC4"/>
                </a:solidFill>
                <a:effectLst/>
                <a:uLnTx/>
                <a:uFillTx/>
                <a:latin typeface="Arial Unicode MS"/>
                <a:ea typeface="JetBrains Mono"/>
                <a:cs typeface="+mn-cs"/>
              </a:rPr>
              <a:t>loss / d</a:t>
            </a:r>
            <a:endParaRPr kumimoji="0" lang="zh-CN" altLang="zh-CN" sz="1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endParaRPr>
          </a:p>
        </p:txBody>
      </p:sp>
    </p:spTree>
    <p:extLst>
      <p:ext uri="{BB962C8B-B14F-4D97-AF65-F5344CB8AC3E}">
        <p14:creationId xmlns:p14="http://schemas.microsoft.com/office/powerpoint/2010/main" val="5187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921353" y="2718768"/>
            <a:ext cx="10438892" cy="1220185"/>
          </a:xfrm>
        </p:spPr>
        <p:txBody>
          <a:bodyPr/>
          <a:lstStyle/>
          <a:p>
            <a:r>
              <a:rPr lang="zh-CN" altLang="en-US" sz="8000" dirty="0"/>
              <a:t>实验</a:t>
            </a:r>
          </a:p>
        </p:txBody>
      </p:sp>
      <p:sp>
        <p:nvSpPr>
          <p:cNvPr id="2" name="灯片编号占位符 1">
            <a:extLst>
              <a:ext uri="{FF2B5EF4-FFF2-40B4-BE49-F238E27FC236}">
                <a16:creationId xmlns:a16="http://schemas.microsoft.com/office/drawing/2014/main" id="{00B5A57C-9684-4F0A-8394-ADA61506ABAC}"/>
              </a:ext>
            </a:extLst>
          </p:cNvPr>
          <p:cNvSpPr>
            <a:spLocks noGrp="1"/>
          </p:cNvSpPr>
          <p:nvPr>
            <p:ph type="sldNum" sz="quarter" idx="4294967295"/>
          </p:nvPr>
        </p:nvSpPr>
        <p:spPr>
          <a:xfrm>
            <a:off x="8732142" y="637793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35094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背景   方法   </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实验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分析   结论</a:t>
            </a:r>
          </a:p>
        </p:txBody>
      </p:sp>
      <p:sp>
        <p:nvSpPr>
          <p:cNvPr id="3" name="文本框 2">
            <a:extLst>
              <a:ext uri="{FF2B5EF4-FFF2-40B4-BE49-F238E27FC236}">
                <a16:creationId xmlns:a16="http://schemas.microsoft.com/office/drawing/2014/main" id="{EE593C60-F143-E7CF-4BD5-29A5B4ACB65E}"/>
              </a:ext>
            </a:extLst>
          </p:cNvPr>
          <p:cNvSpPr txBox="1"/>
          <p:nvPr/>
        </p:nvSpPr>
        <p:spPr>
          <a:xfrm>
            <a:off x="2736714" y="3279233"/>
            <a:ext cx="7497594" cy="369332"/>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置信度为</a:t>
            </a:r>
            <a:r>
              <a:rPr lang="en-US" altLang="zh-CN" b="0" i="0" dirty="0">
                <a:solidFill>
                  <a:srgbClr val="1D2129"/>
                </a:solidFill>
                <a:effectLst/>
                <a:latin typeface="微软雅黑" panose="020B0503020204020204" pitchFamily="34" charset="-122"/>
                <a:ea typeface="微软雅黑" panose="020B0503020204020204" pitchFamily="34" charset="-122"/>
              </a:rPr>
              <a:t>95%</a:t>
            </a:r>
            <a:r>
              <a:rPr lang="zh-CN" altLang="en-US" b="0" i="0" dirty="0">
                <a:solidFill>
                  <a:srgbClr val="1D2129"/>
                </a:solidFill>
                <a:effectLst/>
                <a:latin typeface="微软雅黑" panose="020B0503020204020204" pitchFamily="34" charset="-122"/>
                <a:ea typeface="微软雅黑" panose="020B0503020204020204" pitchFamily="34" charset="-122"/>
              </a:rPr>
              <a:t>的时间序列分类任务表示学习方法的关键差异</a:t>
            </a:r>
            <a:r>
              <a:rPr lang="en-US" altLang="zh-CN" b="0" i="0" dirty="0">
                <a:solidFill>
                  <a:srgbClr val="1D2129"/>
                </a:solidFill>
                <a:effectLst/>
                <a:latin typeface="微软雅黑" panose="020B0503020204020204" pitchFamily="34" charset="-122"/>
                <a:ea typeface="微软雅黑" panose="020B0503020204020204" pitchFamily="34" charset="-122"/>
              </a:rPr>
              <a:t>(CD)</a:t>
            </a:r>
            <a:r>
              <a:rPr lang="zh-CN" altLang="en-US" b="0" i="0" dirty="0">
                <a:solidFill>
                  <a:srgbClr val="1D2129"/>
                </a:solidFill>
                <a:effectLst/>
                <a:latin typeface="微软雅黑" panose="020B0503020204020204" pitchFamily="34" charset="-122"/>
                <a:ea typeface="微软雅黑" panose="020B0503020204020204" pitchFamily="34" charset="-122"/>
              </a:rPr>
              <a:t>图</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C92C82C0-04D7-E784-8BFA-05662C22F8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2946" y="1356123"/>
            <a:ext cx="6231617" cy="1923110"/>
          </a:xfrm>
          <a:prstGeom prst="rect">
            <a:avLst/>
          </a:prstGeom>
        </p:spPr>
      </p:pic>
      <p:sp>
        <p:nvSpPr>
          <p:cNvPr id="9" name="文本框 8">
            <a:extLst>
              <a:ext uri="{FF2B5EF4-FFF2-40B4-BE49-F238E27FC236}">
                <a16:creationId xmlns:a16="http://schemas.microsoft.com/office/drawing/2014/main" id="{43B32012-056A-0D88-B42E-031779235A2E}"/>
              </a:ext>
            </a:extLst>
          </p:cNvPr>
          <p:cNvSpPr txBox="1"/>
          <p:nvPr/>
        </p:nvSpPr>
        <p:spPr>
          <a:xfrm>
            <a:off x="573120" y="3994940"/>
            <a:ext cx="11314080" cy="646331"/>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显示了所有数据集的 </a:t>
            </a:r>
            <a:r>
              <a:rPr lang="en-US" altLang="zh-CN" b="0" i="0" dirty="0" err="1">
                <a:solidFill>
                  <a:srgbClr val="1D2129"/>
                </a:solidFill>
                <a:effectLst/>
                <a:latin typeface="微软雅黑" panose="020B0503020204020204" pitchFamily="34" charset="-122"/>
                <a:ea typeface="微软雅黑" panose="020B0503020204020204" pitchFamily="34" charset="-122"/>
              </a:rPr>
              <a:t>Nemenyi</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测试的临界差异图 </a:t>
            </a:r>
            <a:r>
              <a:rPr lang="en-US" altLang="zh-CN" b="0" i="0" dirty="0">
                <a:solidFill>
                  <a:srgbClr val="1D2129"/>
                </a:solidFill>
                <a:effectLst/>
                <a:latin typeface="微软雅黑" panose="020B0503020204020204" pitchFamily="34" charset="-122"/>
                <a:ea typeface="微软雅黑" panose="020B0503020204020204" pitchFamily="34" charset="-122"/>
              </a:rPr>
              <a:t>(</a:t>
            </a:r>
            <a:r>
              <a:rPr lang="en-US" altLang="zh-CN" b="0" i="0" dirty="0" err="1">
                <a:solidFill>
                  <a:srgbClr val="1D2129"/>
                </a:solidFill>
                <a:effectLst/>
                <a:latin typeface="微软雅黑" panose="020B0503020204020204" pitchFamily="34" charset="-122"/>
                <a:ea typeface="微软雅黑" panose="020B0503020204020204" pitchFamily="34" charset="-122"/>
              </a:rPr>
              <a:t>Demˇsar</a:t>
            </a:r>
            <a:r>
              <a:rPr lang="en-US" altLang="zh-CN" b="0" i="0" dirty="0">
                <a:solidFill>
                  <a:srgbClr val="1D2129"/>
                </a:solidFill>
                <a:effectLst/>
                <a:latin typeface="微软雅黑" panose="020B0503020204020204" pitchFamily="34" charset="-122"/>
                <a:ea typeface="微软雅黑" panose="020B0503020204020204" pitchFamily="34" charset="-122"/>
              </a:rPr>
              <a:t> 2006)</a:t>
            </a:r>
            <a:r>
              <a:rPr lang="zh-CN" altLang="en-US" b="0" i="0" dirty="0">
                <a:solidFill>
                  <a:srgbClr val="1D2129"/>
                </a:solidFill>
                <a:effectLst/>
                <a:latin typeface="微软雅黑" panose="020B0503020204020204" pitchFamily="34" charset="-122"/>
                <a:ea typeface="微软雅黑" panose="020B0503020204020204" pitchFamily="34" charset="-122"/>
              </a:rPr>
              <a:t>（包括 </a:t>
            </a:r>
            <a:r>
              <a:rPr lang="en-US" altLang="zh-CN" b="0" i="0" dirty="0">
                <a:solidFill>
                  <a:srgbClr val="1D2129"/>
                </a:solidFill>
                <a:effectLst/>
                <a:latin typeface="微软雅黑" panose="020B0503020204020204" pitchFamily="34" charset="-122"/>
                <a:ea typeface="微软雅黑" panose="020B0503020204020204" pitchFamily="34" charset="-122"/>
              </a:rPr>
              <a:t>125 </a:t>
            </a:r>
            <a:r>
              <a:rPr lang="zh-CN" altLang="en-US" b="0" i="0" dirty="0">
                <a:solidFill>
                  <a:srgbClr val="1D2129"/>
                </a:solidFill>
                <a:effectLst/>
                <a:latin typeface="微软雅黑" panose="020B0503020204020204" pitchFamily="34" charset="-122"/>
                <a:ea typeface="微软雅黑" panose="020B0503020204020204" pitchFamily="34" charset="-122"/>
              </a:rPr>
              <a:t>个 </a:t>
            </a:r>
            <a:r>
              <a:rPr lang="en-US" altLang="zh-CN" b="0" i="0" dirty="0" err="1">
                <a:solidFill>
                  <a:srgbClr val="1D2129"/>
                </a:solidFill>
                <a:effectLst/>
                <a:latin typeface="微软雅黑" panose="020B0503020204020204" pitchFamily="34" charset="-122"/>
                <a:ea typeface="微软雅黑" panose="020B0503020204020204" pitchFamily="34" charset="-122"/>
              </a:rPr>
              <a:t>UCR</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和 </a:t>
            </a:r>
            <a:r>
              <a:rPr lang="en-US" altLang="zh-CN" b="0" i="0" dirty="0">
                <a:solidFill>
                  <a:srgbClr val="1D2129"/>
                </a:solidFill>
                <a:effectLst/>
                <a:latin typeface="微软雅黑" panose="020B0503020204020204" pitchFamily="34" charset="-122"/>
                <a:ea typeface="微软雅黑" panose="020B0503020204020204" pitchFamily="34" charset="-122"/>
              </a:rPr>
              <a:t>29 </a:t>
            </a:r>
            <a:r>
              <a:rPr lang="zh-CN" altLang="en-US" b="0" i="0" dirty="0">
                <a:solidFill>
                  <a:srgbClr val="1D2129"/>
                </a:solidFill>
                <a:effectLst/>
                <a:latin typeface="微软雅黑" panose="020B0503020204020204" pitchFamily="34" charset="-122"/>
                <a:ea typeface="微软雅黑" panose="020B0503020204020204" pitchFamily="34" charset="-122"/>
              </a:rPr>
              <a:t>个 </a:t>
            </a:r>
            <a:r>
              <a:rPr lang="en-US" altLang="zh-CN" b="0" i="0" dirty="0">
                <a:solidFill>
                  <a:srgbClr val="1D2129"/>
                </a:solidFill>
                <a:effectLst/>
                <a:latin typeface="微软雅黑" panose="020B0503020204020204" pitchFamily="34" charset="-122"/>
                <a:ea typeface="微软雅黑" panose="020B0503020204020204" pitchFamily="34" charset="-122"/>
              </a:rPr>
              <a:t>UEA </a:t>
            </a:r>
            <a:r>
              <a:rPr lang="zh-CN" altLang="en-US" b="0" i="0" dirty="0">
                <a:solidFill>
                  <a:srgbClr val="1D2129"/>
                </a:solidFill>
                <a:effectLst/>
                <a:latin typeface="微软雅黑" panose="020B0503020204020204" pitchFamily="34" charset="-122"/>
                <a:ea typeface="微软雅黑" panose="020B0503020204020204" pitchFamily="34" charset="-122"/>
              </a:rPr>
              <a:t>数据集），其中未由粗体线连接的分类器平均排名存在显着差异。这验证了 </a:t>
            </a:r>
            <a:r>
              <a:rPr lang="en-US" altLang="zh-CN" b="0" i="0" dirty="0" err="1">
                <a:solidFill>
                  <a:srgbClr val="1D2129"/>
                </a:solidFill>
                <a:effectLst/>
                <a:latin typeface="微软雅黑" panose="020B0503020204020204" pitchFamily="34" charset="-122"/>
                <a:ea typeface="微软雅黑" panose="020B0503020204020204" pitchFamily="34" charset="-122"/>
              </a:rPr>
              <a:t>TS2Vec</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平均排名明显优于其他方法。</a:t>
            </a:r>
            <a:endParaRPr lang="zh-CN" altLang="en-US"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37BD4BEF-8EA0-11D4-0DB1-FCB2F6D5D37A}"/>
              </a:ext>
            </a:extLst>
          </p:cNvPr>
          <p:cNvSpPr txBox="1"/>
          <p:nvPr/>
        </p:nvSpPr>
        <p:spPr>
          <a:xfrm>
            <a:off x="391133" y="188640"/>
            <a:ext cx="6094378" cy="369332"/>
          </a:xfrm>
          <a:prstGeom prst="rect">
            <a:avLst/>
          </a:prstGeom>
          <a:noFill/>
        </p:spPr>
        <p:txBody>
          <a:bodyPr wrap="square">
            <a:spAutoFit/>
          </a:bodyPr>
          <a:lstStyle/>
          <a:p>
            <a:r>
              <a:rPr lang="zh-CN" altLang="en-US" b="0" i="0" dirty="0">
                <a:solidFill>
                  <a:schemeClr val="bg1"/>
                </a:solidFill>
                <a:effectLst/>
                <a:latin typeface="微软雅黑" panose="020B0503020204020204" pitchFamily="34" charset="-122"/>
                <a:ea typeface="微软雅黑" panose="020B0503020204020204" pitchFamily="34" charset="-122"/>
              </a:rPr>
              <a:t>时间序列分类</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671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背景   方法   </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实验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分析   结论</a:t>
            </a:r>
          </a:p>
        </p:txBody>
      </p:sp>
      <p:sp>
        <p:nvSpPr>
          <p:cNvPr id="3" name="文本框 2">
            <a:extLst>
              <a:ext uri="{FF2B5EF4-FFF2-40B4-BE49-F238E27FC236}">
                <a16:creationId xmlns:a16="http://schemas.microsoft.com/office/drawing/2014/main" id="{B29536B3-C6FB-FD8D-2D7F-53742C4E7F33}"/>
              </a:ext>
            </a:extLst>
          </p:cNvPr>
          <p:cNvSpPr txBox="1"/>
          <p:nvPr/>
        </p:nvSpPr>
        <p:spPr>
          <a:xfrm>
            <a:off x="1033563" y="3585044"/>
            <a:ext cx="10181901" cy="646331"/>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与其他时间序列表示方法相比的时间序列分类结果。</a:t>
            </a:r>
            <a:r>
              <a:rPr lang="en-US" altLang="zh-CN" b="0" i="0" dirty="0" err="1">
                <a:solidFill>
                  <a:srgbClr val="1D2129"/>
                </a:solidFill>
                <a:effectLst/>
                <a:latin typeface="微软雅黑" panose="020B0503020204020204" pitchFamily="34" charset="-122"/>
                <a:ea typeface="微软雅黑" panose="020B0503020204020204" pitchFamily="34" charset="-122"/>
              </a:rPr>
              <a:t>TS2Vec</a:t>
            </a:r>
            <a:r>
              <a:rPr lang="zh-CN" altLang="en-US" b="0" i="0" dirty="0">
                <a:solidFill>
                  <a:srgbClr val="1D2129"/>
                </a:solidFill>
                <a:effectLst/>
                <a:latin typeface="微软雅黑" panose="020B0503020204020204" pitchFamily="34" charset="-122"/>
                <a:ea typeface="微软雅黑" panose="020B0503020204020204" pitchFamily="34" charset="-122"/>
              </a:rPr>
              <a:t>、</a:t>
            </a:r>
            <a:r>
              <a:rPr lang="en-US" altLang="zh-CN" b="0" i="0" dirty="0">
                <a:solidFill>
                  <a:srgbClr val="1D2129"/>
                </a:solidFill>
                <a:effectLst/>
                <a:latin typeface="微软雅黑" panose="020B0503020204020204" pitchFamily="34" charset="-122"/>
                <a:ea typeface="微软雅黑" panose="020B0503020204020204" pitchFamily="34" charset="-122"/>
              </a:rPr>
              <a:t>T-Loss</a:t>
            </a:r>
            <a:r>
              <a:rPr lang="zh-CN" altLang="en-US" b="0" i="0" dirty="0">
                <a:solidFill>
                  <a:srgbClr val="1D2129"/>
                </a:solidFill>
                <a:effectLst/>
                <a:latin typeface="微软雅黑" panose="020B0503020204020204" pitchFamily="34" charset="-122"/>
                <a:ea typeface="微软雅黑" panose="020B0503020204020204" pitchFamily="34" charset="-122"/>
              </a:rPr>
              <a:t>、</a:t>
            </a:r>
            <a:r>
              <a:rPr lang="en-US" altLang="zh-CN" b="0" i="0" dirty="0">
                <a:solidFill>
                  <a:srgbClr val="1D2129"/>
                </a:solidFill>
                <a:effectLst/>
                <a:latin typeface="微软雅黑" panose="020B0503020204020204" pitchFamily="34" charset="-122"/>
                <a:ea typeface="微软雅黑" panose="020B0503020204020204" pitchFamily="34" charset="-122"/>
              </a:rPr>
              <a:t>TS-</a:t>
            </a:r>
            <a:r>
              <a:rPr lang="en-US" altLang="zh-CN" b="0" i="0" dirty="0" err="1">
                <a:solidFill>
                  <a:srgbClr val="1D2129"/>
                </a:solidFill>
                <a:effectLst/>
                <a:latin typeface="微软雅黑" panose="020B0503020204020204" pitchFamily="34" charset="-122"/>
                <a:ea typeface="微软雅黑" panose="020B0503020204020204" pitchFamily="34" charset="-122"/>
              </a:rPr>
              <a:t>TCC</a:t>
            </a:r>
            <a:r>
              <a:rPr lang="zh-CN" altLang="en-US" b="0" i="0" dirty="0">
                <a:solidFill>
                  <a:srgbClr val="1D2129"/>
                </a:solidFill>
                <a:effectLst/>
                <a:latin typeface="微软雅黑" panose="020B0503020204020204" pitchFamily="34" charset="-122"/>
                <a:ea typeface="微软雅黑" panose="020B0503020204020204" pitchFamily="34" charset="-122"/>
              </a:rPr>
              <a:t>、</a:t>
            </a:r>
            <a:r>
              <a:rPr lang="en-US" altLang="zh-CN" b="0" i="0" dirty="0" err="1">
                <a:solidFill>
                  <a:srgbClr val="1D2129"/>
                </a:solidFill>
                <a:effectLst/>
                <a:latin typeface="微软雅黑" panose="020B0503020204020204" pitchFamily="34" charset="-122"/>
                <a:ea typeface="微软雅黑" panose="020B0503020204020204" pitchFamily="34" charset="-122"/>
              </a:rPr>
              <a:t>TST</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和 </a:t>
            </a:r>
            <a:r>
              <a:rPr lang="en-US" altLang="zh-CN" b="0" i="0" dirty="0">
                <a:solidFill>
                  <a:srgbClr val="1D2129"/>
                </a:solidFill>
                <a:effectLst/>
                <a:latin typeface="微软雅黑" panose="020B0503020204020204" pitchFamily="34" charset="-122"/>
                <a:ea typeface="微软雅黑" panose="020B0503020204020204" pitchFamily="34" charset="-122"/>
              </a:rPr>
              <a:t>TNC </a:t>
            </a:r>
            <a:r>
              <a:rPr lang="zh-CN" altLang="en-US" b="0" i="0" dirty="0">
                <a:solidFill>
                  <a:srgbClr val="1D2129"/>
                </a:solidFill>
                <a:effectLst/>
                <a:latin typeface="微软雅黑" panose="020B0503020204020204" pitchFamily="34" charset="-122"/>
                <a:ea typeface="微软雅黑" panose="020B0503020204020204" pitchFamily="34" charset="-122"/>
              </a:rPr>
              <a:t>的表示维度都设置为 </a:t>
            </a:r>
            <a:r>
              <a:rPr lang="en-US" altLang="zh-CN" b="0" i="0" dirty="0">
                <a:solidFill>
                  <a:srgbClr val="1D2129"/>
                </a:solidFill>
                <a:effectLst/>
                <a:latin typeface="微软雅黑" panose="020B0503020204020204" pitchFamily="34" charset="-122"/>
                <a:ea typeface="微软雅黑" panose="020B0503020204020204" pitchFamily="34" charset="-122"/>
              </a:rPr>
              <a:t>320</a:t>
            </a:r>
            <a:r>
              <a:rPr lang="zh-CN" altLang="en-US" b="0" i="0" dirty="0">
                <a:solidFill>
                  <a:srgbClr val="1D2129"/>
                </a:solidFill>
                <a:effectLst/>
                <a:latin typeface="微软雅黑" panose="020B0503020204020204" pitchFamily="34" charset="-122"/>
                <a:ea typeface="微软雅黑" panose="020B0503020204020204" pitchFamily="34" charset="-122"/>
              </a:rPr>
              <a:t>，在 </a:t>
            </a:r>
            <a:r>
              <a:rPr lang="en-US" altLang="zh-CN" b="0" i="0" dirty="0" err="1">
                <a:solidFill>
                  <a:srgbClr val="1D2129"/>
                </a:solidFill>
                <a:effectLst/>
                <a:latin typeface="微软雅黑" panose="020B0503020204020204" pitchFamily="34" charset="-122"/>
                <a:ea typeface="微软雅黑" panose="020B0503020204020204" pitchFamily="34" charset="-122"/>
              </a:rPr>
              <a:t>SVM</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评估协议下进行公平比较。</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C3BA6A90-DCFC-3D70-19C1-63CFD6EED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563" y="1189331"/>
            <a:ext cx="9800169" cy="2316681"/>
          </a:xfrm>
          <a:prstGeom prst="rect">
            <a:avLst/>
          </a:prstGeom>
        </p:spPr>
      </p:pic>
      <p:sp>
        <p:nvSpPr>
          <p:cNvPr id="9" name="文本框 8">
            <a:extLst>
              <a:ext uri="{FF2B5EF4-FFF2-40B4-BE49-F238E27FC236}">
                <a16:creationId xmlns:a16="http://schemas.microsoft.com/office/drawing/2014/main" id="{AB5AF2E1-27C9-CD1B-F23F-6708AD849459}"/>
              </a:ext>
            </a:extLst>
          </p:cNvPr>
          <p:cNvSpPr txBox="1"/>
          <p:nvPr/>
        </p:nvSpPr>
        <p:spPr>
          <a:xfrm>
            <a:off x="1033563" y="4347904"/>
            <a:ext cx="6815037" cy="369332"/>
          </a:xfrm>
          <a:prstGeom prst="rect">
            <a:avLst/>
          </a:prstGeom>
          <a:noFill/>
        </p:spPr>
        <p:txBody>
          <a:bodyPr wrap="square">
            <a:spAutoFit/>
          </a:bodyPr>
          <a:lstStyle/>
          <a:p>
            <a:r>
              <a:rPr lang="en-US" altLang="zh-CN" b="0" i="0" dirty="0" err="1">
                <a:solidFill>
                  <a:srgbClr val="1D2129"/>
                </a:solidFill>
                <a:effectLst/>
                <a:latin typeface="微软雅黑" panose="020B0503020204020204" pitchFamily="34" charset="-122"/>
                <a:ea typeface="微软雅黑" panose="020B0503020204020204" pitchFamily="34" charset="-122"/>
              </a:rPr>
              <a:t>TST</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学习了一个具有掩码 </a:t>
            </a:r>
            <a:r>
              <a:rPr lang="en-US" altLang="zh-CN" b="0" i="0" dirty="0" err="1">
                <a:solidFill>
                  <a:srgbClr val="1D2129"/>
                </a:solidFill>
                <a:effectLst/>
                <a:latin typeface="微软雅黑" panose="020B0503020204020204" pitchFamily="34" charset="-122"/>
                <a:ea typeface="微软雅黑" panose="020B0503020204020204" pitchFamily="34" charset="-122"/>
              </a:rPr>
              <a:t>MSE</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损失的基于</a:t>
            </a:r>
            <a:r>
              <a:rPr lang="en-US" altLang="zh-CN" b="0" i="0" dirty="0">
                <a:solidFill>
                  <a:srgbClr val="1D2129"/>
                </a:solidFill>
                <a:effectLst/>
                <a:latin typeface="微软雅黑" panose="020B0503020204020204" pitchFamily="34" charset="-122"/>
                <a:ea typeface="微软雅黑" panose="020B0503020204020204" pitchFamily="34" charset="-122"/>
              </a:rPr>
              <a:t>transformer</a:t>
            </a:r>
            <a:r>
              <a:rPr lang="zh-CN" altLang="en-US" b="0" i="0" dirty="0">
                <a:solidFill>
                  <a:srgbClr val="1D2129"/>
                </a:solidFill>
                <a:effectLst/>
                <a:latin typeface="微软雅黑" panose="020B0503020204020204" pitchFamily="34" charset="-122"/>
                <a:ea typeface="微软雅黑" panose="020B0503020204020204" pitchFamily="34" charset="-122"/>
              </a:rPr>
              <a:t>的模型</a:t>
            </a:r>
            <a:endParaRPr lang="zh-CN" altLang="en-US"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E8924069-8E94-D4FE-E628-508E9004E71B}"/>
              </a:ext>
            </a:extLst>
          </p:cNvPr>
          <p:cNvSpPr txBox="1"/>
          <p:nvPr/>
        </p:nvSpPr>
        <p:spPr>
          <a:xfrm>
            <a:off x="391133" y="188640"/>
            <a:ext cx="6094378" cy="369332"/>
          </a:xfrm>
          <a:prstGeom prst="rect">
            <a:avLst/>
          </a:prstGeom>
          <a:noFill/>
        </p:spPr>
        <p:txBody>
          <a:bodyPr wrap="square">
            <a:spAutoFit/>
          </a:bodyPr>
          <a:lstStyle/>
          <a:p>
            <a:r>
              <a:rPr lang="zh-CN" altLang="en-US" b="0" i="0" dirty="0">
                <a:solidFill>
                  <a:schemeClr val="bg1"/>
                </a:solidFill>
                <a:effectLst/>
                <a:latin typeface="微软雅黑" panose="020B0503020204020204" pitchFamily="34" charset="-122"/>
                <a:ea typeface="微软雅黑" panose="020B0503020204020204" pitchFamily="34" charset="-122"/>
              </a:rPr>
              <a:t>时间序列分类</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144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背景   方法   </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实验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分析   结论</a:t>
            </a:r>
          </a:p>
        </p:txBody>
      </p:sp>
      <p:sp>
        <p:nvSpPr>
          <p:cNvPr id="2" name="文本框 1">
            <a:extLst>
              <a:ext uri="{FF2B5EF4-FFF2-40B4-BE49-F238E27FC236}">
                <a16:creationId xmlns:a16="http://schemas.microsoft.com/office/drawing/2014/main" id="{E8924069-8E94-D4FE-E628-508E9004E71B}"/>
              </a:ext>
            </a:extLst>
          </p:cNvPr>
          <p:cNvSpPr txBox="1"/>
          <p:nvPr/>
        </p:nvSpPr>
        <p:spPr>
          <a:xfrm>
            <a:off x="391133" y="188640"/>
            <a:ext cx="6094378" cy="369332"/>
          </a:xfrm>
          <a:prstGeom prst="rect">
            <a:avLst/>
          </a:prstGeom>
          <a:noFill/>
        </p:spPr>
        <p:txBody>
          <a:bodyPr wrap="square">
            <a:spAutoFit/>
          </a:bodyPr>
          <a:lstStyle/>
          <a:p>
            <a:r>
              <a:rPr lang="zh-CN" altLang="en-US" b="0" i="0" dirty="0">
                <a:solidFill>
                  <a:schemeClr val="bg1"/>
                </a:solidFill>
                <a:effectLst/>
                <a:latin typeface="微软雅黑" panose="020B0503020204020204" pitchFamily="34" charset="-122"/>
                <a:ea typeface="微软雅黑" panose="020B0503020204020204" pitchFamily="34" charset="-122"/>
              </a:rPr>
              <a:t>时间序列分类</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9C2F1827-7C0F-077D-0B0F-ECE20D156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5" y="1037404"/>
            <a:ext cx="6490095" cy="3649200"/>
          </a:xfrm>
          <a:prstGeom prst="rect">
            <a:avLst/>
          </a:prstGeom>
        </p:spPr>
      </p:pic>
      <p:pic>
        <p:nvPicPr>
          <p:cNvPr id="12" name="图片 11">
            <a:extLst>
              <a:ext uri="{FF2B5EF4-FFF2-40B4-BE49-F238E27FC236}">
                <a16:creationId xmlns:a16="http://schemas.microsoft.com/office/drawing/2014/main" id="{05B931C5-D241-AC08-9F85-67D8F7F55E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0094" y="2656474"/>
            <a:ext cx="6375512" cy="3584772"/>
          </a:xfrm>
          <a:prstGeom prst="rect">
            <a:avLst/>
          </a:prstGeom>
        </p:spPr>
      </p:pic>
      <p:pic>
        <p:nvPicPr>
          <p:cNvPr id="16" name="图片 15">
            <a:extLst>
              <a:ext uri="{FF2B5EF4-FFF2-40B4-BE49-F238E27FC236}">
                <a16:creationId xmlns:a16="http://schemas.microsoft.com/office/drawing/2014/main" id="{5E9EF21D-C597-9298-7BC1-909BEFF5A8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4244" y="2656474"/>
            <a:ext cx="6375511" cy="3584771"/>
          </a:xfrm>
          <a:prstGeom prst="rect">
            <a:avLst/>
          </a:prstGeom>
        </p:spPr>
      </p:pic>
    </p:spTree>
    <p:extLst>
      <p:ext uri="{BB962C8B-B14F-4D97-AF65-F5344CB8AC3E}">
        <p14:creationId xmlns:p14="http://schemas.microsoft.com/office/powerpoint/2010/main" val="3787428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背景   方法   </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实验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分析   结论</a:t>
            </a:r>
          </a:p>
        </p:txBody>
      </p:sp>
      <p:sp>
        <p:nvSpPr>
          <p:cNvPr id="3" name="文本框 2">
            <a:extLst>
              <a:ext uri="{FF2B5EF4-FFF2-40B4-BE49-F238E27FC236}">
                <a16:creationId xmlns:a16="http://schemas.microsoft.com/office/drawing/2014/main" id="{FA88FBB9-E477-FE6D-8AC3-A6B6B756E22B}"/>
              </a:ext>
            </a:extLst>
          </p:cNvPr>
          <p:cNvSpPr txBox="1"/>
          <p:nvPr/>
        </p:nvSpPr>
        <p:spPr>
          <a:xfrm>
            <a:off x="1436045" y="5849163"/>
            <a:ext cx="6094378" cy="369332"/>
          </a:xfrm>
          <a:prstGeom prst="rect">
            <a:avLst/>
          </a:prstGeom>
          <a:noFill/>
        </p:spPr>
        <p:txBody>
          <a:bodyPr wrap="square">
            <a:spAutoFit/>
          </a:bodyPr>
          <a:lstStyle/>
          <a:p>
            <a:r>
              <a:rPr lang="en-US" altLang="zh-CN" b="0" i="0" dirty="0" err="1">
                <a:solidFill>
                  <a:srgbClr val="1D2129"/>
                </a:solidFill>
                <a:effectLst/>
                <a:latin typeface="微软雅黑" panose="020B0503020204020204" pitchFamily="34" charset="-122"/>
                <a:ea typeface="微软雅黑" panose="020B0503020204020204" pitchFamily="34" charset="-122"/>
              </a:rPr>
              <a:t>MSE</a:t>
            </a:r>
            <a:r>
              <a:rPr lang="zh-CN" altLang="en-US" b="0" i="0" dirty="0">
                <a:solidFill>
                  <a:srgbClr val="1D2129"/>
                </a:solidFill>
                <a:effectLst/>
                <a:latin typeface="微软雅黑" panose="020B0503020204020204" pitchFamily="34" charset="-122"/>
                <a:ea typeface="微软雅黑" panose="020B0503020204020204" pitchFamily="34" charset="-122"/>
              </a:rPr>
              <a:t>的单变量时间序列预测结果</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7746B44-22FC-C0B1-C15A-F069F347E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98" y="1032301"/>
            <a:ext cx="5136325" cy="4793395"/>
          </a:xfrm>
          <a:prstGeom prst="rect">
            <a:avLst/>
          </a:prstGeom>
        </p:spPr>
      </p:pic>
      <p:sp>
        <p:nvSpPr>
          <p:cNvPr id="9" name="文本框 8">
            <a:extLst>
              <a:ext uri="{FF2B5EF4-FFF2-40B4-BE49-F238E27FC236}">
                <a16:creationId xmlns:a16="http://schemas.microsoft.com/office/drawing/2014/main" id="{A948C496-1109-87C4-F078-805F88031ECB}"/>
              </a:ext>
            </a:extLst>
          </p:cNvPr>
          <p:cNvSpPr txBox="1"/>
          <p:nvPr/>
        </p:nvSpPr>
        <p:spPr>
          <a:xfrm>
            <a:off x="5981767" y="1032302"/>
            <a:ext cx="5895705" cy="1200329"/>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附录中提供了完整的预测结果（</a:t>
            </a:r>
            <a:r>
              <a:rPr lang="en-US" altLang="zh-CN" b="0" i="0" dirty="0" err="1">
                <a:solidFill>
                  <a:srgbClr val="1D2129"/>
                </a:solidFill>
                <a:effectLst/>
                <a:latin typeface="微软雅黑" panose="020B0503020204020204" pitchFamily="34" charset="-122"/>
                <a:ea typeface="微软雅黑" panose="020B0503020204020204" pitchFamily="34" charset="-122"/>
              </a:rPr>
              <a:t>MSE</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和 </a:t>
            </a:r>
            <a:r>
              <a:rPr lang="en-US" altLang="zh-CN" b="0" i="0" dirty="0">
                <a:solidFill>
                  <a:srgbClr val="1D2129"/>
                </a:solidFill>
                <a:effectLst/>
                <a:latin typeface="微软雅黑" panose="020B0503020204020204" pitchFamily="34" charset="-122"/>
                <a:ea typeface="微软雅黑" panose="020B0503020204020204" pitchFamily="34" charset="-122"/>
              </a:rPr>
              <a:t>MAE </a:t>
            </a:r>
            <a:r>
              <a:rPr lang="zh-CN" altLang="en-US" b="0" i="0" dirty="0">
                <a:solidFill>
                  <a:srgbClr val="1D2129"/>
                </a:solidFill>
                <a:effectLst/>
                <a:latin typeface="微软雅黑" panose="020B0503020204020204" pitchFamily="34" charset="-122"/>
                <a:ea typeface="微软雅黑" panose="020B0503020204020204" pitchFamily="34" charset="-122"/>
              </a:rPr>
              <a:t>的单变量和多变量预测）。</a:t>
            </a:r>
            <a:endParaRPr lang="en-US" altLang="zh-CN" b="0" i="0" dirty="0">
              <a:solidFill>
                <a:srgbClr val="1D2129"/>
              </a:solidFill>
              <a:effectLst/>
              <a:latin typeface="微软雅黑" panose="020B0503020204020204" pitchFamily="34" charset="-122"/>
              <a:ea typeface="微软雅黑" panose="020B0503020204020204" pitchFamily="34" charset="-122"/>
            </a:endParaRPr>
          </a:p>
          <a:p>
            <a:r>
              <a:rPr lang="en-US" altLang="zh-CN" b="0" i="0" dirty="0" err="1">
                <a:solidFill>
                  <a:srgbClr val="1D2129"/>
                </a:solidFill>
                <a:effectLst/>
                <a:latin typeface="微软雅黑" panose="020B0503020204020204" pitchFamily="34" charset="-122"/>
                <a:ea typeface="微软雅黑" panose="020B0503020204020204" pitchFamily="34" charset="-122"/>
              </a:rPr>
              <a:t>TS2Vec</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在单变量设置下的平均 </a:t>
            </a:r>
            <a:r>
              <a:rPr lang="en-US" altLang="zh-CN" b="0" i="0" dirty="0" err="1">
                <a:solidFill>
                  <a:srgbClr val="1D2129"/>
                </a:solidFill>
                <a:effectLst/>
                <a:latin typeface="微软雅黑" panose="020B0503020204020204" pitchFamily="34" charset="-122"/>
                <a:ea typeface="微软雅黑" panose="020B0503020204020204" pitchFamily="34" charset="-122"/>
              </a:rPr>
              <a:t>MSE</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降低了 </a:t>
            </a:r>
            <a:r>
              <a:rPr lang="en-US" altLang="zh-CN" b="0" i="0" dirty="0">
                <a:solidFill>
                  <a:srgbClr val="1D2129"/>
                </a:solidFill>
                <a:effectLst/>
                <a:latin typeface="微软雅黑" panose="020B0503020204020204" pitchFamily="34" charset="-122"/>
                <a:ea typeface="微软雅黑" panose="020B0503020204020204" pitchFamily="34" charset="-122"/>
              </a:rPr>
              <a:t>32.6%</a:t>
            </a:r>
            <a:r>
              <a:rPr lang="zh-CN" altLang="en-US" b="0" i="0" dirty="0">
                <a:solidFill>
                  <a:srgbClr val="1D2129"/>
                </a:solidFill>
                <a:effectLst/>
                <a:latin typeface="微软雅黑" panose="020B0503020204020204" pitchFamily="34" charset="-122"/>
                <a:ea typeface="微软雅黑" panose="020B0503020204020204" pitchFamily="34" charset="-122"/>
              </a:rPr>
              <a:t>，在多变量设置下平均 </a:t>
            </a:r>
            <a:r>
              <a:rPr lang="en-US" altLang="zh-CN" b="0" i="0" dirty="0" err="1">
                <a:solidFill>
                  <a:srgbClr val="1D2129"/>
                </a:solidFill>
                <a:effectLst/>
                <a:latin typeface="微软雅黑" panose="020B0503020204020204" pitchFamily="34" charset="-122"/>
                <a:ea typeface="微软雅黑" panose="020B0503020204020204" pitchFamily="34" charset="-122"/>
              </a:rPr>
              <a:t>MSE</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降低了 </a:t>
            </a:r>
            <a:r>
              <a:rPr lang="en-US" altLang="zh-CN" b="0" i="0" dirty="0">
                <a:solidFill>
                  <a:srgbClr val="1D2129"/>
                </a:solidFill>
                <a:effectLst/>
                <a:latin typeface="微软雅黑" panose="020B0503020204020204" pitchFamily="34" charset="-122"/>
                <a:ea typeface="微软雅黑" panose="020B0503020204020204" pitchFamily="34" charset="-122"/>
              </a:rPr>
              <a:t>28.2%</a:t>
            </a:r>
            <a:r>
              <a:rPr lang="zh-CN" altLang="en-US" b="0" i="0" dirty="0">
                <a:solidFill>
                  <a:srgbClr val="1D2129"/>
                </a:solidFill>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1EAA0C94-76DB-1EF3-D6F0-29E46D280B19}"/>
              </a:ext>
            </a:extLst>
          </p:cNvPr>
          <p:cNvSpPr txBox="1"/>
          <p:nvPr/>
        </p:nvSpPr>
        <p:spPr>
          <a:xfrm>
            <a:off x="464598" y="188640"/>
            <a:ext cx="6094378" cy="369332"/>
          </a:xfrm>
          <a:prstGeom prst="rect">
            <a:avLst/>
          </a:prstGeom>
          <a:noFill/>
        </p:spPr>
        <p:txBody>
          <a:bodyPr wrap="square">
            <a:spAutoFit/>
          </a:bodyPr>
          <a:lstStyle/>
          <a:p>
            <a:r>
              <a:rPr lang="zh-CN" altLang="en-US" b="0" i="0" dirty="0">
                <a:solidFill>
                  <a:schemeClr val="bg1"/>
                </a:solidFill>
                <a:effectLst/>
                <a:latin typeface="微软雅黑" panose="020B0503020204020204" pitchFamily="34" charset="-122"/>
                <a:ea typeface="微软雅黑" panose="020B0503020204020204" pitchFamily="34" charset="-122"/>
              </a:rPr>
              <a:t>时间序列预测</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FEBD435-95AB-EE0C-9DB2-EAC7CF457C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1767" y="2468190"/>
            <a:ext cx="4661083" cy="2659932"/>
          </a:xfrm>
          <a:prstGeom prst="rect">
            <a:avLst/>
          </a:prstGeom>
        </p:spPr>
      </p:pic>
      <p:pic>
        <p:nvPicPr>
          <p:cNvPr id="10" name="图片 9">
            <a:extLst>
              <a:ext uri="{FF2B5EF4-FFF2-40B4-BE49-F238E27FC236}">
                <a16:creationId xmlns:a16="http://schemas.microsoft.com/office/drawing/2014/main" id="{7199FC78-D6EC-0DF1-A285-6ED09CFCE4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6859" y="3428999"/>
            <a:ext cx="4908580" cy="2789496"/>
          </a:xfrm>
          <a:prstGeom prst="rect">
            <a:avLst/>
          </a:prstGeom>
        </p:spPr>
      </p:pic>
    </p:spTree>
    <p:extLst>
      <p:ext uri="{BB962C8B-B14F-4D97-AF65-F5344CB8AC3E}">
        <p14:creationId xmlns:p14="http://schemas.microsoft.com/office/powerpoint/2010/main" val="2888227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背景   方法   </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实验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分析   结论</a:t>
            </a:r>
          </a:p>
        </p:txBody>
      </p:sp>
      <p:sp>
        <p:nvSpPr>
          <p:cNvPr id="5" name="文本框 4">
            <a:extLst>
              <a:ext uri="{FF2B5EF4-FFF2-40B4-BE49-F238E27FC236}">
                <a16:creationId xmlns:a16="http://schemas.microsoft.com/office/drawing/2014/main" id="{C411E68D-0E29-2E91-E350-468A79E64530}"/>
              </a:ext>
            </a:extLst>
          </p:cNvPr>
          <p:cNvSpPr txBox="1"/>
          <p:nvPr/>
        </p:nvSpPr>
        <p:spPr>
          <a:xfrm>
            <a:off x="2281540" y="4137725"/>
            <a:ext cx="7001483" cy="369332"/>
          </a:xfrm>
          <a:prstGeom prst="rect">
            <a:avLst/>
          </a:prstGeom>
          <a:noFill/>
        </p:spPr>
        <p:txBody>
          <a:bodyPr wrap="square">
            <a:spAutoFit/>
          </a:bodyPr>
          <a:lstStyle/>
          <a:p>
            <a:r>
              <a:rPr lang="en-US" altLang="zh-CN" b="0" i="0" dirty="0" err="1">
                <a:solidFill>
                  <a:srgbClr val="1D2129"/>
                </a:solidFill>
                <a:effectLst/>
                <a:latin typeface="微软雅黑" panose="020B0503020204020204" pitchFamily="34" charset="-122"/>
                <a:ea typeface="微软雅黑" panose="020B0503020204020204" pitchFamily="34" charset="-122"/>
              </a:rPr>
              <a:t>ETTh2</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测试集上 </a:t>
            </a:r>
            <a:r>
              <a:rPr lang="en-US" altLang="zh-CN" b="0" i="0" dirty="0" err="1">
                <a:solidFill>
                  <a:srgbClr val="1D2129"/>
                </a:solidFill>
                <a:effectLst/>
                <a:latin typeface="微软雅黑" panose="020B0503020204020204" pitchFamily="34" charset="-122"/>
                <a:ea typeface="微软雅黑" panose="020B0503020204020204" pitchFamily="34" charset="-122"/>
              </a:rPr>
              <a:t>TS2Vec</a:t>
            </a:r>
            <a:r>
              <a:rPr lang="zh-CN" altLang="en-US" b="0" i="0" dirty="0">
                <a:solidFill>
                  <a:srgbClr val="1D2129"/>
                </a:solidFill>
                <a:effectLst/>
                <a:latin typeface="微软雅黑" panose="020B0503020204020204" pitchFamily="34" charset="-122"/>
                <a:ea typeface="微软雅黑" panose="020B0503020204020204" pitchFamily="34" charset="-122"/>
              </a:rPr>
              <a:t>、</a:t>
            </a:r>
            <a:r>
              <a:rPr lang="en-US" altLang="zh-CN" b="0" i="0" dirty="0">
                <a:solidFill>
                  <a:srgbClr val="1D2129"/>
                </a:solidFill>
                <a:effectLst/>
                <a:latin typeface="微软雅黑" panose="020B0503020204020204" pitchFamily="34" charset="-122"/>
                <a:ea typeface="微软雅黑" panose="020B0503020204020204" pitchFamily="34" charset="-122"/>
              </a:rPr>
              <a:t>Informer </a:t>
            </a:r>
            <a:r>
              <a:rPr lang="zh-CN" altLang="en-US" b="0" i="0" dirty="0">
                <a:solidFill>
                  <a:srgbClr val="1D2129"/>
                </a:solidFill>
                <a:effectLst/>
                <a:latin typeface="微软雅黑" panose="020B0503020204020204" pitchFamily="34" charset="-122"/>
                <a:ea typeface="微软雅黑" panose="020B0503020204020204" pitchFamily="34" charset="-122"/>
              </a:rPr>
              <a:t>和 </a:t>
            </a:r>
            <a:r>
              <a:rPr lang="en-US" altLang="zh-CN" b="0" i="0" dirty="0" err="1">
                <a:solidFill>
                  <a:srgbClr val="1D2129"/>
                </a:solidFill>
                <a:effectLst/>
                <a:latin typeface="微软雅黑" panose="020B0503020204020204" pitchFamily="34" charset="-122"/>
                <a:ea typeface="微软雅黑" panose="020B0503020204020204" pitchFamily="34" charset="-122"/>
              </a:rPr>
              <a:t>TCN</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的预测切片 </a:t>
            </a:r>
            <a:r>
              <a:rPr lang="en-US" altLang="zh-CN" b="0" i="0" dirty="0">
                <a:solidFill>
                  <a:srgbClr val="1D2129"/>
                </a:solidFill>
                <a:effectLst/>
                <a:latin typeface="微软雅黑" panose="020B0503020204020204" pitchFamily="34" charset="-122"/>
                <a:ea typeface="微软雅黑" panose="020B0503020204020204" pitchFamily="34" charset="-122"/>
              </a:rPr>
              <a:t>(H=336)</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E1E35A47-BF87-51BB-9B80-EB31846A7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840" y="1747495"/>
            <a:ext cx="7392220" cy="2238723"/>
          </a:xfrm>
          <a:prstGeom prst="rect">
            <a:avLst/>
          </a:prstGeom>
        </p:spPr>
      </p:pic>
      <p:sp>
        <p:nvSpPr>
          <p:cNvPr id="2" name="文本框 1">
            <a:extLst>
              <a:ext uri="{FF2B5EF4-FFF2-40B4-BE49-F238E27FC236}">
                <a16:creationId xmlns:a16="http://schemas.microsoft.com/office/drawing/2014/main" id="{E72C5B21-F194-0429-3D7F-F119F5F57C09}"/>
              </a:ext>
            </a:extLst>
          </p:cNvPr>
          <p:cNvSpPr txBox="1"/>
          <p:nvPr/>
        </p:nvSpPr>
        <p:spPr>
          <a:xfrm>
            <a:off x="464598" y="188640"/>
            <a:ext cx="6094378" cy="369332"/>
          </a:xfrm>
          <a:prstGeom prst="rect">
            <a:avLst/>
          </a:prstGeom>
          <a:noFill/>
        </p:spPr>
        <p:txBody>
          <a:bodyPr wrap="square">
            <a:spAutoFit/>
          </a:bodyPr>
          <a:lstStyle/>
          <a:p>
            <a:r>
              <a:rPr lang="zh-CN" altLang="en-US" b="0" i="0" dirty="0">
                <a:solidFill>
                  <a:schemeClr val="bg1"/>
                </a:solidFill>
                <a:effectLst/>
                <a:latin typeface="微软雅黑" panose="020B0503020204020204" pitchFamily="34" charset="-122"/>
                <a:ea typeface="微软雅黑" panose="020B0503020204020204" pitchFamily="34" charset="-122"/>
              </a:rPr>
              <a:t>时间序列预测</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1391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背景   方法   </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实验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分析   结论</a:t>
            </a:r>
          </a:p>
        </p:txBody>
      </p:sp>
      <p:sp>
        <p:nvSpPr>
          <p:cNvPr id="3" name="文本框 2">
            <a:extLst>
              <a:ext uri="{FF2B5EF4-FFF2-40B4-BE49-F238E27FC236}">
                <a16:creationId xmlns:a16="http://schemas.microsoft.com/office/drawing/2014/main" id="{7376E545-99D1-2647-7F70-E9A719529E9B}"/>
              </a:ext>
            </a:extLst>
          </p:cNvPr>
          <p:cNvSpPr txBox="1"/>
          <p:nvPr/>
        </p:nvSpPr>
        <p:spPr>
          <a:xfrm>
            <a:off x="2663352" y="4903303"/>
            <a:ext cx="6865296" cy="369332"/>
          </a:xfrm>
          <a:prstGeom prst="rect">
            <a:avLst/>
          </a:prstGeom>
          <a:noFill/>
        </p:spPr>
        <p:txBody>
          <a:bodyPr wrap="square">
            <a:spAutoFit/>
          </a:bodyPr>
          <a:lstStyle/>
          <a:p>
            <a:r>
              <a:rPr lang="en-US" altLang="zh-CN" b="0" i="0" dirty="0" err="1">
                <a:solidFill>
                  <a:srgbClr val="1D2129"/>
                </a:solidFill>
                <a:effectLst/>
                <a:latin typeface="微软雅黑" panose="020B0503020204020204" pitchFamily="34" charset="-122"/>
                <a:ea typeface="微软雅黑" panose="020B0503020204020204" pitchFamily="34" charset="-122"/>
              </a:rPr>
              <a:t>ETTm1</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数据集上多变量预测任务的运行时间（以秒为单位）比较</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A0ADC9E-88C2-85B1-4451-4400C3C514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3372" y="1355455"/>
            <a:ext cx="4823232" cy="3518439"/>
          </a:xfrm>
          <a:prstGeom prst="rect">
            <a:avLst/>
          </a:prstGeom>
        </p:spPr>
      </p:pic>
      <p:sp>
        <p:nvSpPr>
          <p:cNvPr id="9" name="文本框 8">
            <a:extLst>
              <a:ext uri="{FF2B5EF4-FFF2-40B4-BE49-F238E27FC236}">
                <a16:creationId xmlns:a16="http://schemas.microsoft.com/office/drawing/2014/main" id="{AF2FD6FB-9C56-4D9D-1502-E0BAC06128F9}"/>
              </a:ext>
            </a:extLst>
          </p:cNvPr>
          <p:cNvSpPr txBox="1"/>
          <p:nvPr/>
        </p:nvSpPr>
        <p:spPr>
          <a:xfrm>
            <a:off x="2663352" y="5502545"/>
            <a:ext cx="4436689" cy="369332"/>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效率</a:t>
            </a:r>
            <a:endParaRPr lang="zh-CN" altLang="en-US"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AD8A4412-01C9-393C-85AF-BFC0D87847C5}"/>
              </a:ext>
            </a:extLst>
          </p:cNvPr>
          <p:cNvSpPr txBox="1"/>
          <p:nvPr/>
        </p:nvSpPr>
        <p:spPr>
          <a:xfrm>
            <a:off x="464598" y="188640"/>
            <a:ext cx="6094378" cy="369332"/>
          </a:xfrm>
          <a:prstGeom prst="rect">
            <a:avLst/>
          </a:prstGeom>
          <a:noFill/>
        </p:spPr>
        <p:txBody>
          <a:bodyPr wrap="square">
            <a:spAutoFit/>
          </a:bodyPr>
          <a:lstStyle/>
          <a:p>
            <a:r>
              <a:rPr lang="zh-CN" altLang="en-US" b="0" i="0" dirty="0">
                <a:solidFill>
                  <a:schemeClr val="bg1"/>
                </a:solidFill>
                <a:effectLst/>
                <a:latin typeface="微软雅黑" panose="020B0503020204020204" pitchFamily="34" charset="-122"/>
                <a:ea typeface="微软雅黑" panose="020B0503020204020204" pitchFamily="34" charset="-122"/>
              </a:rPr>
              <a:t>时间序列预测</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5271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背景   方法   </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实验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分析   结论</a:t>
            </a:r>
          </a:p>
        </p:txBody>
      </p:sp>
      <p:sp>
        <p:nvSpPr>
          <p:cNvPr id="3" name="文本框 2">
            <a:extLst>
              <a:ext uri="{FF2B5EF4-FFF2-40B4-BE49-F238E27FC236}">
                <a16:creationId xmlns:a16="http://schemas.microsoft.com/office/drawing/2014/main" id="{B6737DA6-9728-19CB-049C-81C3170F3E81}"/>
              </a:ext>
            </a:extLst>
          </p:cNvPr>
          <p:cNvSpPr txBox="1"/>
          <p:nvPr/>
        </p:nvSpPr>
        <p:spPr>
          <a:xfrm>
            <a:off x="394765" y="188640"/>
            <a:ext cx="6094378" cy="369332"/>
          </a:xfrm>
          <a:prstGeom prst="rect">
            <a:avLst/>
          </a:prstGeom>
          <a:noFill/>
        </p:spPr>
        <p:txBody>
          <a:bodyPr wrap="square">
            <a:spAutoFit/>
          </a:bodyPr>
          <a:lstStyle/>
          <a:p>
            <a:r>
              <a:rPr lang="zh-CN" altLang="en-US" b="0" i="0" dirty="0">
                <a:solidFill>
                  <a:schemeClr val="bg1"/>
                </a:solidFill>
                <a:effectLst/>
                <a:latin typeface="微软雅黑" panose="020B0503020204020204" pitchFamily="34" charset="-122"/>
                <a:ea typeface="微软雅黑" panose="020B0503020204020204" pitchFamily="34" charset="-122"/>
              </a:rPr>
              <a:t>时间序列异常检测</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9EFC336A-99FC-C798-ED54-4340838ED90B}"/>
              </a:ext>
            </a:extLst>
          </p:cNvPr>
          <p:cNvSpPr txBox="1"/>
          <p:nvPr/>
        </p:nvSpPr>
        <p:spPr>
          <a:xfrm>
            <a:off x="440176" y="1068130"/>
            <a:ext cx="11096828" cy="646331"/>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将异常分数定义为从掩码和未掩码输入计算的表示的差异。具体来说，在推理阶段，经过训练的 </a:t>
            </a:r>
            <a:r>
              <a:rPr lang="en-US" altLang="zh-CN" b="0" i="0" dirty="0" err="1">
                <a:solidFill>
                  <a:srgbClr val="1D2129"/>
                </a:solidFill>
                <a:effectLst/>
                <a:latin typeface="微软雅黑" panose="020B0503020204020204" pitchFamily="34" charset="-122"/>
                <a:ea typeface="微软雅黑" panose="020B0503020204020204" pitchFamily="34" charset="-122"/>
              </a:rPr>
              <a:t>TS2Vec</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为输入转发两次：第一次，我们只屏蔽最后一个观察 </a:t>
            </a:r>
            <a:r>
              <a:rPr lang="en-US" altLang="zh-CN" b="0" i="0" dirty="0" err="1">
                <a:solidFill>
                  <a:srgbClr val="1D2129"/>
                </a:solidFill>
                <a:effectLst/>
                <a:latin typeface="微软雅黑" panose="020B0503020204020204" pitchFamily="34" charset="-122"/>
                <a:ea typeface="微软雅黑" panose="020B0503020204020204" pitchFamily="34" charset="-122"/>
              </a:rPr>
              <a:t>xt</a:t>
            </a:r>
            <a:r>
              <a:rPr lang="zh-CN" altLang="en-US" b="0" i="0" dirty="0">
                <a:solidFill>
                  <a:srgbClr val="1D2129"/>
                </a:solidFill>
                <a:effectLst/>
                <a:latin typeface="微软雅黑" panose="020B0503020204020204" pitchFamily="34" charset="-122"/>
                <a:ea typeface="微软雅黑" panose="020B0503020204020204" pitchFamily="34" charset="-122"/>
              </a:rPr>
              <a:t>；第二次，没有应用掩码。</a:t>
            </a:r>
            <a:endParaRPr lang="zh-CN" altLang="en-US"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5FDAB541-4FA4-9339-031D-17D73F051C34}"/>
              </a:ext>
            </a:extLst>
          </p:cNvPr>
          <p:cNvSpPr txBox="1"/>
          <p:nvPr/>
        </p:nvSpPr>
        <p:spPr>
          <a:xfrm>
            <a:off x="440176" y="2416361"/>
            <a:ext cx="11096828" cy="1477328"/>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为了避免漂移，我们取前面</a:t>
            </a:r>
            <a:r>
              <a:rPr lang="en-US" altLang="zh-CN" b="0" i="0" dirty="0">
                <a:solidFill>
                  <a:srgbClr val="1D2129"/>
                </a:solidFill>
                <a:effectLst/>
                <a:latin typeface="微软雅黑" panose="020B0503020204020204" pitchFamily="34" charset="-122"/>
                <a:ea typeface="微软雅黑" panose="020B0503020204020204" pitchFamily="34" charset="-122"/>
              </a:rPr>
              <a:t>Z</a:t>
            </a:r>
            <a:r>
              <a:rPr lang="zh-CN" altLang="en-US" b="0" i="0" dirty="0">
                <a:solidFill>
                  <a:srgbClr val="1D2129"/>
                </a:solidFill>
                <a:effectLst/>
                <a:latin typeface="微软雅黑" panose="020B0503020204020204" pitchFamily="34" charset="-122"/>
                <a:ea typeface="微软雅黑" panose="020B0503020204020204" pitchFamily="34" charset="-122"/>
              </a:rPr>
              <a:t>点的局部平均值                                   </a:t>
            </a:r>
            <a:r>
              <a:rPr lang="zh-CN" altLang="en-US" b="0" i="0" dirty="0">
                <a:solidFill>
                  <a:srgbClr val="1D2129"/>
                </a:solidFill>
                <a:effectLst/>
                <a:latin typeface="PingFangSC-Regular"/>
              </a:rPr>
              <a:t>，</a:t>
            </a:r>
            <a:endParaRPr lang="en-US" altLang="zh-CN" b="0" i="0" dirty="0">
              <a:solidFill>
                <a:srgbClr val="1D2129"/>
              </a:solidFill>
              <a:effectLst/>
              <a:latin typeface="PingFangSC-Regular"/>
            </a:endParaRPr>
          </a:p>
          <a:p>
            <a:r>
              <a:rPr lang="zh-CN" altLang="en-US" b="0" i="0" dirty="0">
                <a:solidFill>
                  <a:srgbClr val="1D2129"/>
                </a:solidFill>
                <a:effectLst/>
                <a:latin typeface="微软雅黑" panose="020B0503020204020204" pitchFamily="34" charset="-122"/>
                <a:ea typeface="微软雅黑" panose="020B0503020204020204" pitchFamily="34" charset="-122"/>
              </a:rPr>
              <a:t>通过                          调整异常分数</a:t>
            </a:r>
            <a:r>
              <a:rPr lang="zh-CN" altLang="en-US" b="0" i="0" dirty="0">
                <a:solidFill>
                  <a:srgbClr val="1D2129"/>
                </a:solidFill>
                <a:effectLst/>
                <a:latin typeface="PingFangSC-Regular"/>
              </a:rPr>
              <a:t>。</a:t>
            </a:r>
            <a:endParaRPr lang="en-US" altLang="zh-CN" b="0" i="0" dirty="0">
              <a:solidFill>
                <a:srgbClr val="1D2129"/>
              </a:solidFill>
              <a:effectLst/>
              <a:latin typeface="PingFangSC-Regular"/>
            </a:endParaRPr>
          </a:p>
          <a:p>
            <a:endParaRPr lang="en-US" altLang="zh-CN" b="0" i="0" dirty="0">
              <a:solidFill>
                <a:srgbClr val="1D2129"/>
              </a:solidFill>
              <a:effectLst/>
              <a:latin typeface="PingFangSC-Regular"/>
            </a:endParaRPr>
          </a:p>
          <a:p>
            <a:r>
              <a:rPr lang="zh-CN" altLang="en-US" b="0" i="0" dirty="0">
                <a:solidFill>
                  <a:srgbClr val="1D2129"/>
                </a:solidFill>
                <a:effectLst/>
                <a:latin typeface="微软雅黑" panose="020B0503020204020204" pitchFamily="34" charset="-122"/>
                <a:ea typeface="微软雅黑" panose="020B0503020204020204" pitchFamily="34" charset="-122"/>
              </a:rPr>
              <a:t>在推理中，当 </a:t>
            </a:r>
            <a:r>
              <a:rPr lang="en-US" altLang="zh-CN" b="0" i="0" dirty="0">
                <a:solidFill>
                  <a:srgbClr val="1D2129"/>
                </a:solidFill>
                <a:effectLst/>
                <a:latin typeface="微软雅黑" panose="020B0503020204020204" pitchFamily="34" charset="-122"/>
                <a:ea typeface="微软雅黑" panose="020B0503020204020204" pitchFamily="34" charset="-122"/>
              </a:rPr>
              <a:t>                            </a:t>
            </a:r>
          </a:p>
          <a:p>
            <a:r>
              <a:rPr lang="zh-CN" altLang="en-US" b="0" i="0" dirty="0">
                <a:solidFill>
                  <a:srgbClr val="1D2129"/>
                </a:solidFill>
                <a:effectLst/>
                <a:latin typeface="微软雅黑" panose="020B0503020204020204" pitchFamily="34" charset="-122"/>
                <a:ea typeface="微软雅黑" panose="020B0503020204020204" pitchFamily="34" charset="-122"/>
              </a:rPr>
              <a:t>时，时间戳 </a:t>
            </a:r>
            <a:r>
              <a:rPr lang="en-US" altLang="zh-CN" b="0" i="0" dirty="0">
                <a:solidFill>
                  <a:srgbClr val="1D2129"/>
                </a:solidFill>
                <a:effectLst/>
                <a:latin typeface="微软雅黑" panose="020B0503020204020204" pitchFamily="34" charset="-122"/>
                <a:ea typeface="微软雅黑" panose="020B0503020204020204" pitchFamily="34" charset="-122"/>
              </a:rPr>
              <a:t>t </a:t>
            </a:r>
            <a:r>
              <a:rPr lang="zh-CN" altLang="en-US" b="0" i="0" dirty="0">
                <a:solidFill>
                  <a:srgbClr val="1D2129"/>
                </a:solidFill>
                <a:effectLst/>
                <a:latin typeface="微软雅黑" panose="020B0503020204020204" pitchFamily="34" charset="-122"/>
                <a:ea typeface="微软雅黑" panose="020B0503020204020204" pitchFamily="34" charset="-122"/>
              </a:rPr>
              <a:t>被预测为异常点，其中 </a:t>
            </a:r>
            <a:r>
              <a:rPr lang="en-US" altLang="zh-CN" b="0" i="0" dirty="0">
                <a:solidFill>
                  <a:srgbClr val="1D2129"/>
                </a:solidFill>
                <a:effectLst/>
                <a:latin typeface="微软雅黑" panose="020B0503020204020204" pitchFamily="34" charset="-122"/>
                <a:ea typeface="微软雅黑" panose="020B0503020204020204" pitchFamily="34" charset="-122"/>
              </a:rPr>
              <a:t>μ </a:t>
            </a:r>
            <a:r>
              <a:rPr lang="zh-CN" altLang="en-US" b="0" i="0" dirty="0">
                <a:solidFill>
                  <a:srgbClr val="1D2129"/>
                </a:solidFill>
                <a:effectLst/>
                <a:latin typeface="微软雅黑" panose="020B0503020204020204" pitchFamily="34" charset="-122"/>
                <a:ea typeface="微软雅黑" panose="020B0503020204020204" pitchFamily="34" charset="-122"/>
              </a:rPr>
              <a:t>和 </a:t>
            </a:r>
            <a:r>
              <a:rPr lang="en-US" altLang="zh-CN" b="0" i="0" dirty="0">
                <a:solidFill>
                  <a:srgbClr val="1D2129"/>
                </a:solidFill>
                <a:effectLst/>
                <a:latin typeface="微软雅黑" panose="020B0503020204020204" pitchFamily="34" charset="-122"/>
                <a:ea typeface="微软雅黑" panose="020B0503020204020204" pitchFamily="34" charset="-122"/>
              </a:rPr>
              <a:t>σ </a:t>
            </a:r>
            <a:r>
              <a:rPr lang="zh-CN" altLang="en-US" b="0" i="0" dirty="0">
                <a:solidFill>
                  <a:srgbClr val="1D2129"/>
                </a:solidFill>
                <a:effectLst/>
                <a:latin typeface="微软雅黑" panose="020B0503020204020204" pitchFamily="34" charset="-122"/>
                <a:ea typeface="微软雅黑" panose="020B0503020204020204" pitchFamily="34" charset="-122"/>
              </a:rPr>
              <a:t>分别是历史分数的均值和标准差，</a:t>
            </a:r>
            <a:r>
              <a:rPr lang="en-US" altLang="zh-CN" b="0" i="0" dirty="0">
                <a:solidFill>
                  <a:srgbClr val="1D2129"/>
                </a:solidFill>
                <a:effectLst/>
                <a:latin typeface="微软雅黑" panose="020B0503020204020204" pitchFamily="34" charset="-122"/>
                <a:ea typeface="微软雅黑" panose="020B0503020204020204" pitchFamily="34" charset="-122"/>
              </a:rPr>
              <a:t>β </a:t>
            </a:r>
            <a:r>
              <a:rPr lang="zh-CN" altLang="en-US" b="0" i="0" dirty="0">
                <a:solidFill>
                  <a:srgbClr val="1D2129"/>
                </a:solidFill>
                <a:effectLst/>
                <a:latin typeface="微软雅黑" panose="020B0503020204020204" pitchFamily="34" charset="-122"/>
                <a:ea typeface="微软雅黑" panose="020B0503020204020204" pitchFamily="34" charset="-122"/>
              </a:rPr>
              <a:t>是超参数。</a:t>
            </a:r>
            <a:endParaRPr lang="zh-CN" altLang="en-US"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010A29A7-7FFF-AAC2-866C-4AD06B776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708" y="1714461"/>
            <a:ext cx="4832090" cy="646331"/>
          </a:xfrm>
          <a:prstGeom prst="rect">
            <a:avLst/>
          </a:prstGeom>
        </p:spPr>
      </p:pic>
      <p:pic>
        <p:nvPicPr>
          <p:cNvPr id="12" name="图片 11">
            <a:extLst>
              <a:ext uri="{FF2B5EF4-FFF2-40B4-BE49-F238E27FC236}">
                <a16:creationId xmlns:a16="http://schemas.microsoft.com/office/drawing/2014/main" id="{6B510C15-A366-30AC-D0B9-A272CE6F26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352" y="2430952"/>
            <a:ext cx="1798476" cy="297206"/>
          </a:xfrm>
          <a:prstGeom prst="rect">
            <a:avLst/>
          </a:prstGeom>
        </p:spPr>
      </p:pic>
      <p:pic>
        <p:nvPicPr>
          <p:cNvPr id="14" name="图片 13">
            <a:extLst>
              <a:ext uri="{FF2B5EF4-FFF2-40B4-BE49-F238E27FC236}">
                <a16:creationId xmlns:a16="http://schemas.microsoft.com/office/drawing/2014/main" id="{6ED10B97-9475-0B9D-34E4-CB4031C9F0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8308" y="2763364"/>
            <a:ext cx="662997" cy="312447"/>
          </a:xfrm>
          <a:prstGeom prst="rect">
            <a:avLst/>
          </a:prstGeom>
        </p:spPr>
      </p:pic>
      <p:pic>
        <p:nvPicPr>
          <p:cNvPr id="16" name="图片 15">
            <a:extLst>
              <a:ext uri="{FF2B5EF4-FFF2-40B4-BE49-F238E27FC236}">
                <a16:creationId xmlns:a16="http://schemas.microsoft.com/office/drawing/2014/main" id="{0D2E51D5-08B8-508B-A31F-4B6C2CCE6D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0684" y="2748123"/>
            <a:ext cx="563929" cy="342930"/>
          </a:xfrm>
          <a:prstGeom prst="rect">
            <a:avLst/>
          </a:prstGeom>
        </p:spPr>
      </p:pic>
      <p:pic>
        <p:nvPicPr>
          <p:cNvPr id="18" name="图片 17">
            <a:extLst>
              <a:ext uri="{FF2B5EF4-FFF2-40B4-BE49-F238E27FC236}">
                <a16:creationId xmlns:a16="http://schemas.microsoft.com/office/drawing/2014/main" id="{B9ACB0D6-4F45-39D2-7C31-3D8F8FA060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0684" y="3172303"/>
            <a:ext cx="1501270" cy="320068"/>
          </a:xfrm>
          <a:prstGeom prst="rect">
            <a:avLst/>
          </a:prstGeom>
        </p:spPr>
      </p:pic>
    </p:spTree>
    <p:extLst>
      <p:ext uri="{BB962C8B-B14F-4D97-AF65-F5344CB8AC3E}">
        <p14:creationId xmlns:p14="http://schemas.microsoft.com/office/powerpoint/2010/main" val="2923736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921353" y="2718768"/>
            <a:ext cx="10438892" cy="1220185"/>
          </a:xfrm>
        </p:spPr>
        <p:txBody>
          <a:bodyPr/>
          <a:lstStyle/>
          <a:p>
            <a:r>
              <a:rPr lang="zh-CN" altLang="en-US" sz="8000" dirty="0"/>
              <a:t>摘要</a:t>
            </a:r>
          </a:p>
        </p:txBody>
      </p:sp>
      <p:sp>
        <p:nvSpPr>
          <p:cNvPr id="2" name="灯片编号占位符 1">
            <a:extLst>
              <a:ext uri="{FF2B5EF4-FFF2-40B4-BE49-F238E27FC236}">
                <a16:creationId xmlns:a16="http://schemas.microsoft.com/office/drawing/2014/main" id="{76AD44BD-8381-409E-AC64-709E27D731C6}"/>
              </a:ext>
            </a:extLst>
          </p:cNvPr>
          <p:cNvSpPr>
            <a:spLocks noGrp="1"/>
          </p:cNvSpPr>
          <p:nvPr>
            <p:ph type="sldNum" sz="quarter" idx="4294967295"/>
          </p:nvPr>
        </p:nvSpPr>
        <p:spPr>
          <a:xfrm>
            <a:off x="8732142" y="637793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42692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背景   方法   </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实验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分析   结论</a:t>
            </a:r>
          </a:p>
        </p:txBody>
      </p:sp>
      <p:sp>
        <p:nvSpPr>
          <p:cNvPr id="10" name="文本框 9">
            <a:extLst>
              <a:ext uri="{FF2B5EF4-FFF2-40B4-BE49-F238E27FC236}">
                <a16:creationId xmlns:a16="http://schemas.microsoft.com/office/drawing/2014/main" id="{E0A4D574-2B0F-1968-ADD6-52D46E20107B}"/>
              </a:ext>
            </a:extLst>
          </p:cNvPr>
          <p:cNvSpPr txBox="1"/>
          <p:nvPr/>
        </p:nvSpPr>
        <p:spPr>
          <a:xfrm>
            <a:off x="4097776" y="3264819"/>
            <a:ext cx="6094378" cy="369332"/>
          </a:xfrm>
          <a:prstGeom prst="rect">
            <a:avLst/>
          </a:prstGeom>
          <a:noFill/>
        </p:spPr>
        <p:txBody>
          <a:bodyPr wrap="square">
            <a:spAutoFit/>
          </a:bodyPr>
          <a:lstStyle/>
          <a:p>
            <a:r>
              <a:rPr lang="zh-CN" altLang="en-US" b="0" i="0" dirty="0">
                <a:solidFill>
                  <a:srgbClr val="1D2129"/>
                </a:solidFill>
                <a:effectLst/>
                <a:latin typeface="PingFangSC-Regular"/>
              </a:rPr>
              <a:t>单变量时间序列异常检测结果。</a:t>
            </a:r>
            <a:endParaRPr lang="zh-CN" altLang="en-US" dirty="0"/>
          </a:p>
        </p:txBody>
      </p:sp>
      <p:grpSp>
        <p:nvGrpSpPr>
          <p:cNvPr id="2" name="组合 1">
            <a:extLst>
              <a:ext uri="{FF2B5EF4-FFF2-40B4-BE49-F238E27FC236}">
                <a16:creationId xmlns:a16="http://schemas.microsoft.com/office/drawing/2014/main" id="{1785ECD6-5A11-7FFC-D23B-6BBA9DB853AA}"/>
              </a:ext>
            </a:extLst>
          </p:cNvPr>
          <p:cNvGrpSpPr/>
          <p:nvPr/>
        </p:nvGrpSpPr>
        <p:grpSpPr>
          <a:xfrm>
            <a:off x="573258" y="1332608"/>
            <a:ext cx="11388657" cy="4305319"/>
            <a:chOff x="216438" y="920803"/>
            <a:chExt cx="11388657" cy="4305319"/>
          </a:xfrm>
        </p:grpSpPr>
        <p:sp>
          <p:nvSpPr>
            <p:cNvPr id="6" name="文本框 5">
              <a:extLst>
                <a:ext uri="{FF2B5EF4-FFF2-40B4-BE49-F238E27FC236}">
                  <a16:creationId xmlns:a16="http://schemas.microsoft.com/office/drawing/2014/main" id="{1A3364BB-179F-AD85-566C-F2EE2CA671C1}"/>
                </a:ext>
              </a:extLst>
            </p:cNvPr>
            <p:cNvSpPr txBox="1"/>
            <p:nvPr/>
          </p:nvSpPr>
          <p:spPr>
            <a:xfrm>
              <a:off x="216438" y="4579791"/>
              <a:ext cx="11388657" cy="646331"/>
            </a:xfrm>
            <a:prstGeom prst="rect">
              <a:avLst/>
            </a:prstGeom>
            <a:noFill/>
          </p:spPr>
          <p:txBody>
            <a:bodyPr wrap="square">
              <a:spAutoFit/>
            </a:bodyPr>
            <a:lstStyle/>
            <a:p>
              <a:endParaRPr lang="en-US" altLang="zh-CN" b="0" i="0" dirty="0">
                <a:solidFill>
                  <a:srgbClr val="1D2129"/>
                </a:solidFill>
                <a:effectLst/>
                <a:latin typeface="PingFangSC-Regular"/>
              </a:endParaRPr>
            </a:p>
            <a:p>
              <a:r>
                <a:rPr lang="zh-CN" altLang="en-US" b="0" i="0" dirty="0">
                  <a:solidFill>
                    <a:srgbClr val="1D2129"/>
                  </a:solidFill>
                  <a:effectLst/>
                  <a:latin typeface="微软雅黑" panose="020B0503020204020204" pitchFamily="34" charset="-122"/>
                  <a:ea typeface="微软雅黑" panose="020B0503020204020204" pitchFamily="34" charset="-122"/>
                </a:rPr>
                <a:t>我们的方法在这两种设置上获得了相似的分数，证明了</a:t>
              </a:r>
              <a:r>
                <a:rPr lang="en-US" altLang="zh-CN" b="0" i="0" dirty="0" err="1">
                  <a:solidFill>
                    <a:srgbClr val="1D2129"/>
                  </a:solidFill>
                  <a:effectLst/>
                  <a:latin typeface="微软雅黑" panose="020B0503020204020204" pitchFamily="34" charset="-122"/>
                  <a:ea typeface="微软雅黑" panose="020B0503020204020204" pitchFamily="34" charset="-122"/>
                </a:rPr>
                <a:t>TS2Vec</a:t>
              </a:r>
              <a:r>
                <a:rPr lang="zh-CN" altLang="en-US" b="0" i="0" dirty="0">
                  <a:solidFill>
                    <a:srgbClr val="1D2129"/>
                  </a:solidFill>
                  <a:effectLst/>
                  <a:latin typeface="微软雅黑" panose="020B0503020204020204" pitchFamily="34" charset="-122"/>
                  <a:ea typeface="微软雅黑" panose="020B0503020204020204" pitchFamily="34" charset="-122"/>
                </a:rPr>
                <a:t>从一个数据集到另一个数据集中的可转移性。</a:t>
              </a:r>
              <a:endParaRPr lang="zh-CN" altLang="en-US"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0B55AD40-3F87-463F-22A9-12A30F190D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1178" y="920803"/>
              <a:ext cx="4991533" cy="3162574"/>
            </a:xfrm>
            <a:prstGeom prst="rect">
              <a:avLst/>
            </a:prstGeom>
          </p:spPr>
        </p:pic>
        <p:sp>
          <p:nvSpPr>
            <p:cNvPr id="14" name="文本框 13">
              <a:extLst>
                <a:ext uri="{FF2B5EF4-FFF2-40B4-BE49-F238E27FC236}">
                  <a16:creationId xmlns:a16="http://schemas.microsoft.com/office/drawing/2014/main" id="{1DBB45E1-D734-6634-3F2A-10FD847E60D9}"/>
                </a:ext>
              </a:extLst>
            </p:cNvPr>
            <p:cNvSpPr txBox="1"/>
            <p:nvPr/>
          </p:nvSpPr>
          <p:spPr>
            <a:xfrm>
              <a:off x="4409062" y="4050979"/>
              <a:ext cx="6094378" cy="369332"/>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单变量时间序列异常检测结果</a:t>
              </a:r>
              <a:endParaRPr lang="zh-CN" altLang="en-US"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21EEDAC3-3040-C12B-6659-4D280D49A249}"/>
                </a:ext>
              </a:extLst>
            </p:cNvPr>
            <p:cNvSpPr txBox="1"/>
            <p:nvPr/>
          </p:nvSpPr>
          <p:spPr>
            <a:xfrm>
              <a:off x="2696993" y="2332111"/>
              <a:ext cx="6094378" cy="369332"/>
            </a:xfrm>
            <a:prstGeom prst="rect">
              <a:avLst/>
            </a:prstGeom>
            <a:noFill/>
          </p:spPr>
          <p:txBody>
            <a:bodyPr wrap="square">
              <a:spAutoFit/>
            </a:bodyPr>
            <a:lstStyle/>
            <a:p>
              <a:r>
                <a:rPr lang="en-US" altLang="zh-CN" b="0" i="0" dirty="0">
                  <a:solidFill>
                    <a:srgbClr val="1D2129"/>
                  </a:solidFill>
                  <a:effectLst/>
                  <a:latin typeface="PingFangSC-Regular"/>
                </a:rPr>
                <a:t>18.2%</a:t>
              </a:r>
              <a:endParaRPr lang="zh-CN" altLang="en-US" dirty="0"/>
            </a:p>
          </p:txBody>
        </p:sp>
        <p:sp>
          <p:nvSpPr>
            <p:cNvPr id="18" name="文本框 17">
              <a:extLst>
                <a:ext uri="{FF2B5EF4-FFF2-40B4-BE49-F238E27FC236}">
                  <a16:creationId xmlns:a16="http://schemas.microsoft.com/office/drawing/2014/main" id="{105237D3-4C12-6BCE-54F6-FA8E2484EE4D}"/>
                </a:ext>
              </a:extLst>
            </p:cNvPr>
            <p:cNvSpPr txBox="1"/>
            <p:nvPr/>
          </p:nvSpPr>
          <p:spPr>
            <a:xfrm>
              <a:off x="8342711" y="2318588"/>
              <a:ext cx="2743200" cy="369332"/>
            </a:xfrm>
            <a:prstGeom prst="rect">
              <a:avLst/>
            </a:prstGeom>
            <a:noFill/>
          </p:spPr>
          <p:txBody>
            <a:bodyPr wrap="square">
              <a:spAutoFit/>
            </a:bodyPr>
            <a:lstStyle/>
            <a:p>
              <a:r>
                <a:rPr lang="en-US" altLang="zh-CN" b="0" i="0" dirty="0">
                  <a:solidFill>
                    <a:srgbClr val="1D2129"/>
                  </a:solidFill>
                  <a:effectLst/>
                  <a:latin typeface="PingFangSC-Regular"/>
                </a:rPr>
                <a:t>5.5%</a:t>
              </a:r>
              <a:endParaRPr lang="zh-CN" altLang="en-US" dirty="0"/>
            </a:p>
          </p:txBody>
        </p:sp>
        <p:sp>
          <p:nvSpPr>
            <p:cNvPr id="20" name="文本框 19">
              <a:extLst>
                <a:ext uri="{FF2B5EF4-FFF2-40B4-BE49-F238E27FC236}">
                  <a16:creationId xmlns:a16="http://schemas.microsoft.com/office/drawing/2014/main" id="{01D1DCD0-CC19-E3A5-4E71-005A211C4CFB}"/>
                </a:ext>
              </a:extLst>
            </p:cNvPr>
            <p:cNvSpPr txBox="1"/>
            <p:nvPr/>
          </p:nvSpPr>
          <p:spPr>
            <a:xfrm>
              <a:off x="2751304" y="3638434"/>
              <a:ext cx="7281152" cy="369332"/>
            </a:xfrm>
            <a:prstGeom prst="rect">
              <a:avLst/>
            </a:prstGeom>
            <a:noFill/>
          </p:spPr>
          <p:txBody>
            <a:bodyPr wrap="square">
              <a:spAutoFit/>
            </a:bodyPr>
            <a:lstStyle/>
            <a:p>
              <a:r>
                <a:rPr lang="en-US" altLang="zh-CN" b="0" i="0" dirty="0">
                  <a:solidFill>
                    <a:srgbClr val="1D2129"/>
                  </a:solidFill>
                  <a:effectLst/>
                  <a:latin typeface="PingFangSC-Regular"/>
                </a:rPr>
                <a:t>19.7%</a:t>
              </a:r>
              <a:endParaRPr lang="zh-CN" altLang="en-US" dirty="0"/>
            </a:p>
          </p:txBody>
        </p:sp>
        <p:sp>
          <p:nvSpPr>
            <p:cNvPr id="22" name="文本框 21">
              <a:extLst>
                <a:ext uri="{FF2B5EF4-FFF2-40B4-BE49-F238E27FC236}">
                  <a16:creationId xmlns:a16="http://schemas.microsoft.com/office/drawing/2014/main" id="{B064D2C1-0A68-787E-DC4B-38B05793E413}"/>
                </a:ext>
              </a:extLst>
            </p:cNvPr>
            <p:cNvSpPr txBox="1"/>
            <p:nvPr/>
          </p:nvSpPr>
          <p:spPr>
            <a:xfrm>
              <a:off x="8385288" y="3606849"/>
              <a:ext cx="2031176" cy="369332"/>
            </a:xfrm>
            <a:prstGeom prst="rect">
              <a:avLst/>
            </a:prstGeom>
            <a:noFill/>
          </p:spPr>
          <p:txBody>
            <a:bodyPr wrap="square">
              <a:spAutoFit/>
            </a:bodyPr>
            <a:lstStyle/>
            <a:p>
              <a:r>
                <a:rPr lang="en-US" altLang="zh-CN" b="0" i="0" dirty="0">
                  <a:solidFill>
                    <a:srgbClr val="1D2129"/>
                  </a:solidFill>
                  <a:effectLst/>
                  <a:latin typeface="PingFangSC-Regular"/>
                </a:rPr>
                <a:t>1.0%</a:t>
              </a:r>
              <a:endParaRPr lang="zh-CN" altLang="en-US" dirty="0"/>
            </a:p>
          </p:txBody>
        </p:sp>
        <p:sp>
          <p:nvSpPr>
            <p:cNvPr id="24" name="文本框 23">
              <a:extLst>
                <a:ext uri="{FF2B5EF4-FFF2-40B4-BE49-F238E27FC236}">
                  <a16:creationId xmlns:a16="http://schemas.microsoft.com/office/drawing/2014/main" id="{5EE7104E-F571-1B25-46FF-59A78FF05A27}"/>
                </a:ext>
              </a:extLst>
            </p:cNvPr>
            <p:cNvSpPr txBox="1"/>
            <p:nvPr/>
          </p:nvSpPr>
          <p:spPr>
            <a:xfrm>
              <a:off x="216438" y="1488462"/>
              <a:ext cx="2536488" cy="923330"/>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每个时间序列样本</a:t>
              </a:r>
              <a:r>
                <a:rPr lang="zh-CN" altLang="en-US" b="0" i="0" dirty="0">
                  <a:solidFill>
                    <a:srgbClr val="00B0F0"/>
                  </a:solidFill>
                  <a:effectLst/>
                  <a:latin typeface="微软雅黑" panose="020B0503020204020204" pitchFamily="34" charset="-122"/>
                  <a:ea typeface="微软雅黑" panose="020B0503020204020204" pitchFamily="34" charset="-122"/>
                </a:rPr>
                <a:t>前半部分用于无监督训练</a:t>
              </a:r>
              <a:r>
                <a:rPr lang="zh-CN" altLang="en-US" b="0" i="0" dirty="0">
                  <a:solidFill>
                    <a:srgbClr val="1D2129"/>
                  </a:solidFill>
                  <a:effectLst/>
                  <a:latin typeface="微软雅黑" panose="020B0503020204020204" pitchFamily="34" charset="-122"/>
                  <a:ea typeface="微软雅黑" panose="020B0503020204020204" pitchFamily="34" charset="-122"/>
                </a:rPr>
                <a:t>，第二部分用于</a:t>
              </a:r>
              <a:r>
                <a:rPr lang="zh-CN" altLang="en-US" dirty="0">
                  <a:solidFill>
                    <a:srgbClr val="1D2129"/>
                  </a:solidFill>
                  <a:latin typeface="微软雅黑" panose="020B0503020204020204" pitchFamily="34" charset="-122"/>
                  <a:ea typeface="微软雅黑" panose="020B0503020204020204" pitchFamily="34" charset="-122"/>
                </a:rPr>
                <a:t>测试</a:t>
              </a:r>
              <a:endParaRPr lang="zh-CN" altLang="en-US"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8DF20CC2-FF06-62DC-A97D-A2C6891058C4}"/>
                </a:ext>
              </a:extLst>
            </p:cNvPr>
            <p:cNvSpPr txBox="1"/>
            <p:nvPr/>
          </p:nvSpPr>
          <p:spPr>
            <a:xfrm>
              <a:off x="216438" y="3118603"/>
              <a:ext cx="2906141" cy="369332"/>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所有时间序列</a:t>
              </a:r>
              <a:r>
                <a:rPr lang="zh-CN" altLang="en-US" b="0" i="0" dirty="0">
                  <a:solidFill>
                    <a:srgbClr val="00B0F0"/>
                  </a:solidFill>
                  <a:effectLst/>
                  <a:latin typeface="微软雅黑" panose="020B0503020204020204" pitchFamily="34" charset="-122"/>
                  <a:ea typeface="微软雅黑" panose="020B0503020204020204" pitchFamily="34" charset="-122"/>
                </a:rPr>
                <a:t>都用于测试</a:t>
              </a:r>
              <a:endParaRPr lang="zh-CN" altLang="en-US" dirty="0">
                <a:latin typeface="微软雅黑" panose="020B0503020204020204" pitchFamily="34" charset="-122"/>
                <a:ea typeface="微软雅黑" panose="020B0503020204020204" pitchFamily="34" charset="-122"/>
              </a:endParaRPr>
            </a:p>
          </p:txBody>
        </p:sp>
      </p:grpSp>
      <p:sp>
        <p:nvSpPr>
          <p:cNvPr id="27" name="文本框 26">
            <a:extLst>
              <a:ext uri="{FF2B5EF4-FFF2-40B4-BE49-F238E27FC236}">
                <a16:creationId xmlns:a16="http://schemas.microsoft.com/office/drawing/2014/main" id="{DC877163-04C8-3A82-A908-D1FF0F0D6C67}"/>
              </a:ext>
            </a:extLst>
          </p:cNvPr>
          <p:cNvSpPr txBox="1"/>
          <p:nvPr/>
        </p:nvSpPr>
        <p:spPr>
          <a:xfrm>
            <a:off x="394765" y="188640"/>
            <a:ext cx="6094378" cy="369332"/>
          </a:xfrm>
          <a:prstGeom prst="rect">
            <a:avLst/>
          </a:prstGeom>
          <a:noFill/>
        </p:spPr>
        <p:txBody>
          <a:bodyPr wrap="square">
            <a:spAutoFit/>
          </a:bodyPr>
          <a:lstStyle/>
          <a:p>
            <a:r>
              <a:rPr lang="zh-CN" altLang="en-US" b="0" i="0" dirty="0">
                <a:solidFill>
                  <a:schemeClr val="bg1"/>
                </a:solidFill>
                <a:effectLst/>
                <a:latin typeface="微软雅黑" panose="020B0503020204020204" pitchFamily="34" charset="-122"/>
                <a:ea typeface="微软雅黑" panose="020B0503020204020204" pitchFamily="34" charset="-122"/>
              </a:rPr>
              <a:t>时间序列异常检测</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964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背景   方法   </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实验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分析   结论</a:t>
            </a:r>
          </a:p>
        </p:txBody>
      </p:sp>
      <p:sp>
        <p:nvSpPr>
          <p:cNvPr id="27" name="文本框 26">
            <a:extLst>
              <a:ext uri="{FF2B5EF4-FFF2-40B4-BE49-F238E27FC236}">
                <a16:creationId xmlns:a16="http://schemas.microsoft.com/office/drawing/2014/main" id="{DC877163-04C8-3A82-A908-D1FF0F0D6C67}"/>
              </a:ext>
            </a:extLst>
          </p:cNvPr>
          <p:cNvSpPr txBox="1"/>
          <p:nvPr/>
        </p:nvSpPr>
        <p:spPr>
          <a:xfrm>
            <a:off x="394765" y="188640"/>
            <a:ext cx="6094378" cy="369332"/>
          </a:xfrm>
          <a:prstGeom prst="rect">
            <a:avLst/>
          </a:prstGeom>
          <a:noFill/>
        </p:spPr>
        <p:txBody>
          <a:bodyPr wrap="square">
            <a:spAutoFit/>
          </a:bodyPr>
          <a:lstStyle/>
          <a:p>
            <a:r>
              <a:rPr lang="zh-CN" altLang="en-US" b="0" i="0" dirty="0">
                <a:solidFill>
                  <a:schemeClr val="bg1"/>
                </a:solidFill>
                <a:effectLst/>
                <a:latin typeface="微软雅黑" panose="020B0503020204020204" pitchFamily="34" charset="-122"/>
                <a:ea typeface="微软雅黑" panose="020B0503020204020204" pitchFamily="34" charset="-122"/>
              </a:rPr>
              <a:t>时间序列异常检测</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71614D89-2C49-B3EA-BB86-D50C5E6FE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196" y="1109695"/>
            <a:ext cx="6931378" cy="1301985"/>
          </a:xfrm>
          <a:prstGeom prst="rect">
            <a:avLst/>
          </a:prstGeom>
        </p:spPr>
      </p:pic>
      <p:pic>
        <p:nvPicPr>
          <p:cNvPr id="23" name="图片 22">
            <a:extLst>
              <a:ext uri="{FF2B5EF4-FFF2-40B4-BE49-F238E27FC236}">
                <a16:creationId xmlns:a16="http://schemas.microsoft.com/office/drawing/2014/main" id="{0A5239B4-5ABD-B74D-1254-72B2DB9EEA7B}"/>
              </a:ext>
            </a:extLst>
          </p:cNvPr>
          <p:cNvPicPr>
            <a:picLocks noChangeAspect="1"/>
          </p:cNvPicPr>
          <p:nvPr/>
        </p:nvPicPr>
        <p:blipFill rotWithShape="1">
          <a:blip r:embed="rId4">
            <a:extLst>
              <a:ext uri="{28A0092B-C50C-407E-A947-70E740481C1C}">
                <a14:useLocalDpi xmlns:a14="http://schemas.microsoft.com/office/drawing/2010/main" val="0"/>
              </a:ext>
            </a:extLst>
          </a:blip>
          <a:srcRect r="6777"/>
          <a:stretch/>
        </p:blipFill>
        <p:spPr>
          <a:xfrm>
            <a:off x="242568" y="2581438"/>
            <a:ext cx="6944007" cy="1222077"/>
          </a:xfrm>
          <a:prstGeom prst="rect">
            <a:avLst/>
          </a:prstGeom>
        </p:spPr>
      </p:pic>
      <p:pic>
        <p:nvPicPr>
          <p:cNvPr id="28" name="图片 27">
            <a:extLst>
              <a:ext uri="{FF2B5EF4-FFF2-40B4-BE49-F238E27FC236}">
                <a16:creationId xmlns:a16="http://schemas.microsoft.com/office/drawing/2014/main" id="{E51F8ED4-BF90-1608-D91D-0A73BD62E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692" y="4046030"/>
            <a:ext cx="6917882" cy="1440369"/>
          </a:xfrm>
          <a:prstGeom prst="rect">
            <a:avLst/>
          </a:prstGeom>
        </p:spPr>
      </p:pic>
      <p:pic>
        <p:nvPicPr>
          <p:cNvPr id="30" name="图片 29">
            <a:extLst>
              <a:ext uri="{FF2B5EF4-FFF2-40B4-BE49-F238E27FC236}">
                <a16:creationId xmlns:a16="http://schemas.microsoft.com/office/drawing/2014/main" id="{C260E6A6-6F4E-AB21-9F96-1003E7F525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1531" y="3636021"/>
            <a:ext cx="4358520" cy="2497987"/>
          </a:xfrm>
          <a:prstGeom prst="rect">
            <a:avLst/>
          </a:prstGeom>
        </p:spPr>
      </p:pic>
      <p:pic>
        <p:nvPicPr>
          <p:cNvPr id="32" name="图片 31">
            <a:extLst>
              <a:ext uri="{FF2B5EF4-FFF2-40B4-BE49-F238E27FC236}">
                <a16:creationId xmlns:a16="http://schemas.microsoft.com/office/drawing/2014/main" id="{A06E3618-95B8-03FA-2EAD-1952732B7C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1530" y="1076962"/>
            <a:ext cx="4358520" cy="2439838"/>
          </a:xfrm>
          <a:prstGeom prst="rect">
            <a:avLst/>
          </a:prstGeom>
        </p:spPr>
      </p:pic>
    </p:spTree>
    <p:extLst>
      <p:ext uri="{BB962C8B-B14F-4D97-AF65-F5344CB8AC3E}">
        <p14:creationId xmlns:p14="http://schemas.microsoft.com/office/powerpoint/2010/main" val="1591053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921353" y="2718768"/>
            <a:ext cx="10438892" cy="1220185"/>
          </a:xfrm>
        </p:spPr>
        <p:txBody>
          <a:bodyPr/>
          <a:lstStyle/>
          <a:p>
            <a:r>
              <a:rPr lang="zh-CN" altLang="en-US" sz="8000" dirty="0"/>
              <a:t>分析</a:t>
            </a:r>
          </a:p>
        </p:txBody>
      </p:sp>
      <p:sp>
        <p:nvSpPr>
          <p:cNvPr id="2" name="灯片编号占位符 1">
            <a:extLst>
              <a:ext uri="{FF2B5EF4-FFF2-40B4-BE49-F238E27FC236}">
                <a16:creationId xmlns:a16="http://schemas.microsoft.com/office/drawing/2014/main" id="{00B5A57C-9684-4F0A-8394-ADA61506ABAC}"/>
              </a:ext>
            </a:extLst>
          </p:cNvPr>
          <p:cNvSpPr>
            <a:spLocks noGrp="1"/>
          </p:cNvSpPr>
          <p:nvPr>
            <p:ph type="sldNum" sz="quarter" idx="4294967295"/>
          </p:nvPr>
        </p:nvSpPr>
        <p:spPr>
          <a:xfrm>
            <a:off x="8732142" y="637793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18728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背景   方法   实验   </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分析</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结论</a:t>
            </a:r>
          </a:p>
        </p:txBody>
      </p:sp>
      <p:sp>
        <p:nvSpPr>
          <p:cNvPr id="3" name="文本框 2">
            <a:extLst>
              <a:ext uri="{FF2B5EF4-FFF2-40B4-BE49-F238E27FC236}">
                <a16:creationId xmlns:a16="http://schemas.microsoft.com/office/drawing/2014/main" id="{CD6DC498-C664-7EC2-365B-93E47E700BA3}"/>
              </a:ext>
            </a:extLst>
          </p:cNvPr>
          <p:cNvSpPr txBox="1"/>
          <p:nvPr/>
        </p:nvSpPr>
        <p:spPr>
          <a:xfrm>
            <a:off x="323039" y="188640"/>
            <a:ext cx="6094378" cy="369332"/>
          </a:xfrm>
          <a:prstGeom prst="rect">
            <a:avLst/>
          </a:prstGeom>
          <a:noFill/>
        </p:spPr>
        <p:txBody>
          <a:bodyPr wrap="square">
            <a:spAutoFit/>
          </a:bodyPr>
          <a:lstStyle/>
          <a:p>
            <a:r>
              <a:rPr lang="zh-CN" altLang="en-US" b="0" i="0" dirty="0">
                <a:solidFill>
                  <a:schemeClr val="bg1"/>
                </a:solidFill>
                <a:effectLst/>
                <a:latin typeface="微软雅黑" panose="020B0503020204020204" pitchFamily="34" charset="-122"/>
                <a:ea typeface="微软雅黑" panose="020B0503020204020204" pitchFamily="34" charset="-122"/>
              </a:rPr>
              <a:t>消融实验</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7634DB90-38EC-A966-443A-C0D0F8C83DD2}"/>
              </a:ext>
            </a:extLst>
          </p:cNvPr>
          <p:cNvSpPr txBox="1"/>
          <p:nvPr/>
        </p:nvSpPr>
        <p:spPr>
          <a:xfrm>
            <a:off x="4214913" y="5930695"/>
            <a:ext cx="3762173" cy="369332"/>
          </a:xfrm>
          <a:prstGeom prst="rect">
            <a:avLst/>
          </a:prstGeom>
          <a:noFill/>
        </p:spPr>
        <p:txBody>
          <a:bodyPr wrap="square">
            <a:spAutoFit/>
          </a:bodyPr>
          <a:lstStyle/>
          <a:p>
            <a:r>
              <a:rPr lang="en-US" altLang="zh-CN" b="0" i="0" dirty="0">
                <a:solidFill>
                  <a:srgbClr val="1D2129"/>
                </a:solidFill>
                <a:effectLst/>
                <a:latin typeface="微软雅黑" panose="020B0503020204020204" pitchFamily="34" charset="-122"/>
                <a:ea typeface="微软雅黑" panose="020B0503020204020204" pitchFamily="34" charset="-122"/>
              </a:rPr>
              <a:t>128 </a:t>
            </a:r>
            <a:r>
              <a:rPr lang="zh-CN" altLang="en-US" b="0" i="0" dirty="0">
                <a:solidFill>
                  <a:srgbClr val="1D2129"/>
                </a:solidFill>
                <a:effectLst/>
                <a:latin typeface="微软雅黑" panose="020B0503020204020204" pitchFamily="34" charset="-122"/>
                <a:ea typeface="微软雅黑" panose="020B0503020204020204" pitchFamily="34" charset="-122"/>
              </a:rPr>
              <a:t>个 </a:t>
            </a:r>
            <a:r>
              <a:rPr lang="en-US" altLang="zh-CN" b="0" i="0" dirty="0" err="1">
                <a:solidFill>
                  <a:srgbClr val="1D2129"/>
                </a:solidFill>
                <a:effectLst/>
                <a:latin typeface="微软雅黑" panose="020B0503020204020204" pitchFamily="34" charset="-122"/>
                <a:ea typeface="微软雅黑" panose="020B0503020204020204" pitchFamily="34" charset="-122"/>
              </a:rPr>
              <a:t>UCR</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数据集上的消融结果</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6D47FACB-5096-6E08-B0A8-3B746538F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4967" y="1036112"/>
            <a:ext cx="4648603" cy="4785775"/>
          </a:xfrm>
          <a:prstGeom prst="rect">
            <a:avLst/>
          </a:prstGeom>
        </p:spPr>
      </p:pic>
      <p:sp>
        <p:nvSpPr>
          <p:cNvPr id="20" name="文本框 19">
            <a:extLst>
              <a:ext uri="{FF2B5EF4-FFF2-40B4-BE49-F238E27FC236}">
                <a16:creationId xmlns:a16="http://schemas.microsoft.com/office/drawing/2014/main" id="{08B2A6CD-FDCD-0D04-C914-816E1F009C80}"/>
              </a:ext>
            </a:extLst>
          </p:cNvPr>
          <p:cNvSpPr txBox="1"/>
          <p:nvPr/>
        </p:nvSpPr>
        <p:spPr>
          <a:xfrm>
            <a:off x="3204453" y="4031358"/>
            <a:ext cx="6094378" cy="338554"/>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抖动</a:t>
            </a:r>
          </a:p>
        </p:txBody>
      </p:sp>
      <p:sp>
        <p:nvSpPr>
          <p:cNvPr id="22" name="文本框 21">
            <a:extLst>
              <a:ext uri="{FF2B5EF4-FFF2-40B4-BE49-F238E27FC236}">
                <a16:creationId xmlns:a16="http://schemas.microsoft.com/office/drawing/2014/main" id="{0431C37F-4BF6-78F0-AECC-B4D4E673CB15}"/>
              </a:ext>
            </a:extLst>
          </p:cNvPr>
          <p:cNvSpPr txBox="1"/>
          <p:nvPr/>
        </p:nvSpPr>
        <p:spPr>
          <a:xfrm>
            <a:off x="3204453" y="4230603"/>
            <a:ext cx="6094378" cy="338554"/>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缩放</a:t>
            </a:r>
          </a:p>
        </p:txBody>
      </p:sp>
      <p:sp>
        <p:nvSpPr>
          <p:cNvPr id="24" name="文本框 23">
            <a:extLst>
              <a:ext uri="{FF2B5EF4-FFF2-40B4-BE49-F238E27FC236}">
                <a16:creationId xmlns:a16="http://schemas.microsoft.com/office/drawing/2014/main" id="{1CD8BD11-4039-0CC6-F95D-133E6419D62F}"/>
              </a:ext>
            </a:extLst>
          </p:cNvPr>
          <p:cNvSpPr txBox="1"/>
          <p:nvPr/>
        </p:nvSpPr>
        <p:spPr>
          <a:xfrm>
            <a:off x="3204453" y="4450597"/>
            <a:ext cx="6094378" cy="338554"/>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排列</a:t>
            </a:r>
          </a:p>
        </p:txBody>
      </p:sp>
    </p:spTree>
    <p:extLst>
      <p:ext uri="{BB962C8B-B14F-4D97-AF65-F5344CB8AC3E}">
        <p14:creationId xmlns:p14="http://schemas.microsoft.com/office/powerpoint/2010/main" val="3021902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背景   方法   实验   </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分析</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结论</a:t>
            </a:r>
          </a:p>
        </p:txBody>
      </p:sp>
      <p:sp>
        <p:nvSpPr>
          <p:cNvPr id="3" name="文本框 2">
            <a:extLst>
              <a:ext uri="{FF2B5EF4-FFF2-40B4-BE49-F238E27FC236}">
                <a16:creationId xmlns:a16="http://schemas.microsoft.com/office/drawing/2014/main" id="{BC21D2C5-1B5D-69DA-6415-97C2AA6BD35A}"/>
              </a:ext>
            </a:extLst>
          </p:cNvPr>
          <p:cNvSpPr txBox="1"/>
          <p:nvPr/>
        </p:nvSpPr>
        <p:spPr>
          <a:xfrm>
            <a:off x="365624" y="188640"/>
            <a:ext cx="6094378" cy="369332"/>
          </a:xfrm>
          <a:prstGeom prst="rect">
            <a:avLst/>
          </a:prstGeom>
          <a:noFill/>
        </p:spPr>
        <p:txBody>
          <a:bodyPr wrap="square">
            <a:spAutoFit/>
          </a:bodyPr>
          <a:lstStyle/>
          <a:p>
            <a:r>
              <a:rPr lang="zh-CN" altLang="en-US" b="0" i="0" dirty="0">
                <a:solidFill>
                  <a:schemeClr val="bg1"/>
                </a:solidFill>
                <a:effectLst/>
                <a:latin typeface="微软雅黑" panose="020B0503020204020204" pitchFamily="34" charset="-122"/>
                <a:ea typeface="微软雅黑" panose="020B0503020204020204" pitchFamily="34" charset="-122"/>
              </a:rPr>
              <a:t>缺失数据的鲁棒性</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C3F95F0-86A9-2408-BD3A-10933E6B0FA9}"/>
              </a:ext>
            </a:extLst>
          </p:cNvPr>
          <p:cNvSpPr txBox="1"/>
          <p:nvPr/>
        </p:nvSpPr>
        <p:spPr>
          <a:xfrm>
            <a:off x="8260546" y="2216187"/>
            <a:ext cx="2954918" cy="923330"/>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时间戳屏蔽使网络能够推断不完整上下文下的表示。分层对比带来了远程信息。</a:t>
            </a:r>
            <a:endParaRPr lang="zh-CN" altLang="en-US"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7AAA0526-4A68-50FB-E8D8-C5FCE49B87FD}"/>
              </a:ext>
            </a:extLst>
          </p:cNvPr>
          <p:cNvSpPr txBox="1"/>
          <p:nvPr/>
        </p:nvSpPr>
        <p:spPr>
          <a:xfrm>
            <a:off x="1385350" y="1747771"/>
            <a:ext cx="1602355" cy="646331"/>
          </a:xfrm>
          <a:prstGeom prst="rect">
            <a:avLst/>
          </a:prstGeom>
          <a:noFill/>
        </p:spPr>
        <p:txBody>
          <a:bodyPr wrap="square">
            <a:spAutoFit/>
          </a:bodyPr>
          <a:lstStyle/>
          <a:p>
            <a:r>
              <a:rPr lang="zh-CN" altLang="en-US" b="0" i="0" dirty="0">
                <a:solidFill>
                  <a:srgbClr val="1D2129"/>
                </a:solidFill>
                <a:effectLst/>
                <a:latin typeface="PingFangSC-Regular"/>
              </a:rPr>
              <a:t> </a:t>
            </a:r>
            <a:r>
              <a:rPr lang="en-US" altLang="zh-CN" b="0" i="0" dirty="0">
                <a:solidFill>
                  <a:srgbClr val="1D2129"/>
                </a:solidFill>
                <a:effectLst/>
                <a:latin typeface="PingFangSC-Regular"/>
              </a:rPr>
              <a:t>50% </a:t>
            </a:r>
            <a:r>
              <a:rPr lang="zh-CN" altLang="en-US" b="0" i="0" dirty="0">
                <a:solidFill>
                  <a:srgbClr val="1D2129"/>
                </a:solidFill>
                <a:effectLst/>
                <a:latin typeface="PingFangSC-Regular"/>
              </a:rPr>
              <a:t>的缺失值</a:t>
            </a:r>
            <a:r>
              <a:rPr lang="zh-CN" altLang="en-US" dirty="0">
                <a:solidFill>
                  <a:srgbClr val="1D2129"/>
                </a:solidFill>
                <a:latin typeface="PingFangSC-Regular"/>
              </a:rPr>
              <a:t>精度下降率</a:t>
            </a:r>
            <a:endParaRPr lang="zh-CN" altLang="en-US" dirty="0"/>
          </a:p>
        </p:txBody>
      </p:sp>
      <p:sp>
        <p:nvSpPr>
          <p:cNvPr id="11" name="文本框 10">
            <a:extLst>
              <a:ext uri="{FF2B5EF4-FFF2-40B4-BE49-F238E27FC236}">
                <a16:creationId xmlns:a16="http://schemas.microsoft.com/office/drawing/2014/main" id="{9C1DE0EC-49B2-A759-D3DC-84E1F4D6CE3A}"/>
              </a:ext>
            </a:extLst>
          </p:cNvPr>
          <p:cNvSpPr txBox="1"/>
          <p:nvPr/>
        </p:nvSpPr>
        <p:spPr>
          <a:xfrm>
            <a:off x="2358957" y="4241841"/>
            <a:ext cx="1070043" cy="369332"/>
          </a:xfrm>
          <a:prstGeom prst="rect">
            <a:avLst/>
          </a:prstGeom>
          <a:noFill/>
        </p:spPr>
        <p:txBody>
          <a:bodyPr wrap="square">
            <a:spAutoFit/>
          </a:bodyPr>
          <a:lstStyle/>
          <a:p>
            <a:r>
              <a:rPr lang="en-US" altLang="zh-CN" b="0" i="0" dirty="0">
                <a:solidFill>
                  <a:srgbClr val="1D2129"/>
                </a:solidFill>
                <a:effectLst/>
                <a:latin typeface="PingFangSC-Regular"/>
              </a:rPr>
              <a:t>2.1%</a:t>
            </a:r>
            <a:endParaRPr lang="zh-CN" altLang="en-US" dirty="0"/>
          </a:p>
        </p:txBody>
      </p:sp>
      <p:sp>
        <p:nvSpPr>
          <p:cNvPr id="13" name="文本框 12">
            <a:extLst>
              <a:ext uri="{FF2B5EF4-FFF2-40B4-BE49-F238E27FC236}">
                <a16:creationId xmlns:a16="http://schemas.microsoft.com/office/drawing/2014/main" id="{430CDD88-0579-AF7C-2D42-A643BEB034E0}"/>
              </a:ext>
            </a:extLst>
          </p:cNvPr>
          <p:cNvSpPr txBox="1"/>
          <p:nvPr/>
        </p:nvSpPr>
        <p:spPr>
          <a:xfrm>
            <a:off x="7971289" y="4241841"/>
            <a:ext cx="1001949" cy="369332"/>
          </a:xfrm>
          <a:prstGeom prst="rect">
            <a:avLst/>
          </a:prstGeom>
          <a:noFill/>
        </p:spPr>
        <p:txBody>
          <a:bodyPr wrap="square">
            <a:spAutoFit/>
          </a:bodyPr>
          <a:lstStyle/>
          <a:p>
            <a:r>
              <a:rPr lang="en-US" altLang="zh-CN" b="0" i="0" dirty="0">
                <a:solidFill>
                  <a:srgbClr val="1D2129"/>
                </a:solidFill>
                <a:effectLst/>
                <a:latin typeface="PingFangSC-Regular"/>
              </a:rPr>
              <a:t>1.2%</a:t>
            </a:r>
            <a:endParaRPr lang="zh-CN" altLang="en-US" dirty="0"/>
          </a:p>
        </p:txBody>
      </p:sp>
      <p:pic>
        <p:nvPicPr>
          <p:cNvPr id="15" name="图片 14">
            <a:extLst>
              <a:ext uri="{FF2B5EF4-FFF2-40B4-BE49-F238E27FC236}">
                <a16:creationId xmlns:a16="http://schemas.microsoft.com/office/drawing/2014/main" id="{B7760ACE-E6CC-8FE9-5C18-A9756BFDB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962" y="1335004"/>
            <a:ext cx="4694327" cy="4404742"/>
          </a:xfrm>
          <a:prstGeom prst="rect">
            <a:avLst/>
          </a:prstGeom>
        </p:spPr>
      </p:pic>
      <p:sp>
        <p:nvSpPr>
          <p:cNvPr id="17" name="文本框 16">
            <a:extLst>
              <a:ext uri="{FF2B5EF4-FFF2-40B4-BE49-F238E27FC236}">
                <a16:creationId xmlns:a16="http://schemas.microsoft.com/office/drawing/2014/main" id="{35441D1D-1E46-7674-BB63-86CB92D7C94D}"/>
              </a:ext>
            </a:extLst>
          </p:cNvPr>
          <p:cNvSpPr txBox="1"/>
          <p:nvPr/>
        </p:nvSpPr>
        <p:spPr>
          <a:xfrm>
            <a:off x="2689170" y="5774213"/>
            <a:ext cx="6284068" cy="369332"/>
          </a:xfrm>
          <a:prstGeom prst="rect">
            <a:avLst/>
          </a:prstGeom>
          <a:noFill/>
        </p:spPr>
        <p:txBody>
          <a:bodyPr wrap="square">
            <a:spAutoFit/>
          </a:bodyPr>
          <a:lstStyle/>
          <a:p>
            <a:r>
              <a:rPr lang="en-US" altLang="zh-CN" b="0" i="0" dirty="0" err="1">
                <a:solidFill>
                  <a:srgbClr val="1D2129"/>
                </a:solidFill>
                <a:effectLst/>
                <a:latin typeface="微软雅黑" panose="020B0503020204020204" pitchFamily="34" charset="-122"/>
                <a:ea typeface="微软雅黑" panose="020B0503020204020204" pitchFamily="34" charset="-122"/>
              </a:rPr>
              <a:t>UCR</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档案中前 </a:t>
            </a:r>
            <a:r>
              <a:rPr lang="en-US" altLang="zh-CN" b="0" i="0" dirty="0">
                <a:solidFill>
                  <a:srgbClr val="1D2129"/>
                </a:solidFill>
                <a:effectLst/>
                <a:latin typeface="微软雅黑" panose="020B0503020204020204" pitchFamily="34" charset="-122"/>
                <a:ea typeface="微软雅黑" panose="020B0503020204020204" pitchFamily="34" charset="-122"/>
              </a:rPr>
              <a:t>4 </a:t>
            </a:r>
            <a:r>
              <a:rPr lang="zh-CN" altLang="en-US" b="0" i="0" dirty="0">
                <a:solidFill>
                  <a:srgbClr val="1D2129"/>
                </a:solidFill>
                <a:effectLst/>
                <a:latin typeface="微软雅黑" panose="020B0503020204020204" pitchFamily="34" charset="-122"/>
                <a:ea typeface="微软雅黑" panose="020B0503020204020204" pitchFamily="34" charset="-122"/>
              </a:rPr>
              <a:t>个最大数据集相对于缺失点率的准确度得分</a:t>
            </a:r>
            <a:endParaRPr lang="zh-CN" altLang="en-US"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57E89DB3-6B15-CB8D-DF1A-9DD7F480B6A5}"/>
              </a:ext>
            </a:extLst>
          </p:cNvPr>
          <p:cNvSpPr txBox="1"/>
          <p:nvPr/>
        </p:nvSpPr>
        <p:spPr>
          <a:xfrm>
            <a:off x="2342770" y="2524803"/>
            <a:ext cx="1070043" cy="369332"/>
          </a:xfrm>
          <a:prstGeom prst="rect">
            <a:avLst/>
          </a:prstGeom>
          <a:noFill/>
        </p:spPr>
        <p:txBody>
          <a:bodyPr wrap="square">
            <a:spAutoFit/>
          </a:bodyPr>
          <a:lstStyle/>
          <a:p>
            <a:r>
              <a:rPr lang="en-US" altLang="zh-CN" b="0" i="0" dirty="0">
                <a:solidFill>
                  <a:srgbClr val="1D2129"/>
                </a:solidFill>
                <a:effectLst/>
                <a:latin typeface="PingFangSC-Regular"/>
              </a:rPr>
              <a:t>2.1%</a:t>
            </a:r>
            <a:endParaRPr lang="zh-CN" altLang="en-US" dirty="0"/>
          </a:p>
        </p:txBody>
      </p:sp>
    </p:spTree>
    <p:extLst>
      <p:ext uri="{BB962C8B-B14F-4D97-AF65-F5344CB8AC3E}">
        <p14:creationId xmlns:p14="http://schemas.microsoft.com/office/powerpoint/2010/main" val="1168181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背景   方法   实验   </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分析</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结论</a:t>
            </a:r>
          </a:p>
        </p:txBody>
      </p:sp>
      <p:sp>
        <p:nvSpPr>
          <p:cNvPr id="3" name="文本框 2">
            <a:extLst>
              <a:ext uri="{FF2B5EF4-FFF2-40B4-BE49-F238E27FC236}">
                <a16:creationId xmlns:a16="http://schemas.microsoft.com/office/drawing/2014/main" id="{4F619EDC-CB0F-A07E-2E91-D7F410706081}"/>
              </a:ext>
            </a:extLst>
          </p:cNvPr>
          <p:cNvSpPr txBox="1"/>
          <p:nvPr/>
        </p:nvSpPr>
        <p:spPr>
          <a:xfrm>
            <a:off x="372082" y="188640"/>
            <a:ext cx="6094378" cy="369332"/>
          </a:xfrm>
          <a:prstGeom prst="rect">
            <a:avLst/>
          </a:prstGeom>
          <a:noFill/>
        </p:spPr>
        <p:txBody>
          <a:bodyPr wrap="square">
            <a:spAutoFit/>
          </a:bodyPr>
          <a:lstStyle/>
          <a:p>
            <a:r>
              <a:rPr lang="zh-CN" altLang="en-US" b="0" i="0" dirty="0">
                <a:solidFill>
                  <a:schemeClr val="bg1"/>
                </a:solidFill>
                <a:effectLst/>
                <a:latin typeface="微软雅黑" panose="020B0503020204020204" pitchFamily="34" charset="-122"/>
                <a:ea typeface="微软雅黑" panose="020B0503020204020204" pitchFamily="34" charset="-122"/>
              </a:rPr>
              <a:t>可视化解释</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3D64FB4C-0D01-0428-FCBC-28C2BEA8AD3C}"/>
              </a:ext>
            </a:extLst>
          </p:cNvPr>
          <p:cNvSpPr txBox="1"/>
          <p:nvPr/>
        </p:nvSpPr>
        <p:spPr>
          <a:xfrm>
            <a:off x="3749486" y="4826163"/>
            <a:ext cx="6094378" cy="369332"/>
          </a:xfrm>
          <a:prstGeom prst="rect">
            <a:avLst/>
          </a:prstGeom>
          <a:noFill/>
        </p:spPr>
        <p:txBody>
          <a:bodyPr wrap="square">
            <a:spAutoFit/>
          </a:bodyPr>
          <a:lstStyle/>
          <a:p>
            <a:r>
              <a:rPr lang="en-US" altLang="zh-CN" b="0" i="0" dirty="0" err="1">
                <a:solidFill>
                  <a:srgbClr val="1D2129"/>
                </a:solidFill>
                <a:effectLst/>
                <a:latin typeface="微软雅黑" panose="020B0503020204020204" pitchFamily="34" charset="-122"/>
                <a:ea typeface="微软雅黑" panose="020B0503020204020204" pitchFamily="34" charset="-122"/>
              </a:rPr>
              <a:t>TS2Vec</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学习表示随时间的热图可视化</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6AE21B08-33B2-7BDB-C261-91E6764A4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603" y="1662505"/>
            <a:ext cx="7902188" cy="2909495"/>
          </a:xfrm>
          <a:prstGeom prst="rect">
            <a:avLst/>
          </a:prstGeom>
        </p:spPr>
      </p:pic>
    </p:spTree>
    <p:extLst>
      <p:ext uri="{BB962C8B-B14F-4D97-AF65-F5344CB8AC3E}">
        <p14:creationId xmlns:p14="http://schemas.microsoft.com/office/powerpoint/2010/main" val="2153333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背景   方法   实验   </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分析</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结论</a:t>
            </a:r>
          </a:p>
        </p:txBody>
      </p:sp>
      <p:sp>
        <p:nvSpPr>
          <p:cNvPr id="4" name="文本框 3">
            <a:extLst>
              <a:ext uri="{FF2B5EF4-FFF2-40B4-BE49-F238E27FC236}">
                <a16:creationId xmlns:a16="http://schemas.microsoft.com/office/drawing/2014/main" id="{F56DB8AE-4187-1001-7B35-9A99DC139967}"/>
              </a:ext>
            </a:extLst>
          </p:cNvPr>
          <p:cNvSpPr txBox="1"/>
          <p:nvPr/>
        </p:nvSpPr>
        <p:spPr>
          <a:xfrm>
            <a:off x="989204" y="5580946"/>
            <a:ext cx="8791373" cy="369332"/>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这意味着学习的表示可以区分潜在空间中的不同类别。</a:t>
            </a:r>
            <a:endParaRPr lang="zh-CN" altLang="en-US"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93C83C02-B03F-52FD-7123-F74E073E5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204" y="1151693"/>
            <a:ext cx="9723963" cy="3558848"/>
          </a:xfrm>
          <a:prstGeom prst="rect">
            <a:avLst/>
          </a:prstGeom>
        </p:spPr>
      </p:pic>
      <p:sp>
        <p:nvSpPr>
          <p:cNvPr id="12" name="文本框 11">
            <a:extLst>
              <a:ext uri="{FF2B5EF4-FFF2-40B4-BE49-F238E27FC236}">
                <a16:creationId xmlns:a16="http://schemas.microsoft.com/office/drawing/2014/main" id="{7070CB7A-500E-69EA-E4C2-431665F6708A}"/>
              </a:ext>
            </a:extLst>
          </p:cNvPr>
          <p:cNvSpPr txBox="1"/>
          <p:nvPr/>
        </p:nvSpPr>
        <p:spPr>
          <a:xfrm>
            <a:off x="313220" y="4707838"/>
            <a:ext cx="11749570" cy="369332"/>
          </a:xfrm>
          <a:prstGeom prst="rect">
            <a:avLst/>
          </a:prstGeom>
          <a:noFill/>
        </p:spPr>
        <p:txBody>
          <a:bodyPr wrap="square">
            <a:spAutoFit/>
          </a:bodyPr>
          <a:lstStyle/>
          <a:p>
            <a:r>
              <a:rPr lang="en-US" altLang="zh-CN" b="0" i="0" dirty="0" err="1">
                <a:solidFill>
                  <a:srgbClr val="1D2129"/>
                </a:solidFill>
                <a:effectLst/>
                <a:latin typeface="微软雅黑" panose="020B0503020204020204" pitchFamily="34" charset="-122"/>
                <a:ea typeface="微软雅黑" panose="020B0503020204020204" pitchFamily="34" charset="-122"/>
              </a:rPr>
              <a:t>TS2Vec</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在具有最大测试样本数量的前 </a:t>
            </a:r>
            <a:r>
              <a:rPr lang="en-US" altLang="zh-CN" b="0" i="0" dirty="0">
                <a:solidFill>
                  <a:srgbClr val="1D2129"/>
                </a:solidFill>
                <a:effectLst/>
                <a:latin typeface="微软雅黑" panose="020B0503020204020204" pitchFamily="34" charset="-122"/>
                <a:ea typeface="微软雅黑" panose="020B0503020204020204" pitchFamily="34" charset="-122"/>
              </a:rPr>
              <a:t>3 </a:t>
            </a:r>
            <a:r>
              <a:rPr lang="zh-CN" altLang="en-US" b="0" i="0" dirty="0">
                <a:solidFill>
                  <a:srgbClr val="1D2129"/>
                </a:solidFill>
                <a:effectLst/>
                <a:latin typeface="微软雅黑" panose="020B0503020204020204" pitchFamily="34" charset="-122"/>
                <a:ea typeface="微软雅黑" panose="020B0503020204020204" pitchFamily="34" charset="-122"/>
              </a:rPr>
              <a:t>个 </a:t>
            </a:r>
            <a:r>
              <a:rPr lang="en-US" altLang="zh-CN" b="0" i="0" dirty="0" err="1">
                <a:solidFill>
                  <a:srgbClr val="1D2129"/>
                </a:solidFill>
                <a:effectLst/>
                <a:latin typeface="微软雅黑" panose="020B0503020204020204" pitchFamily="34" charset="-122"/>
                <a:ea typeface="微软雅黑" panose="020B0503020204020204" pitchFamily="34" charset="-122"/>
              </a:rPr>
              <a:t>UCR</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数据集上学习表示的 </a:t>
            </a:r>
            <a:r>
              <a:rPr lang="en-US" altLang="zh-CN" b="0" i="0" dirty="0">
                <a:solidFill>
                  <a:srgbClr val="1D2129"/>
                </a:solidFill>
                <a:effectLst/>
                <a:latin typeface="微软雅黑" panose="020B0503020204020204" pitchFamily="34" charset="-122"/>
                <a:ea typeface="微软雅黑" panose="020B0503020204020204" pitchFamily="34" charset="-122"/>
              </a:rPr>
              <a:t>T-</a:t>
            </a:r>
            <a:r>
              <a:rPr lang="en-US" altLang="zh-CN" b="0" i="0" dirty="0" err="1">
                <a:solidFill>
                  <a:srgbClr val="1D2129"/>
                </a:solidFill>
                <a:effectLst/>
                <a:latin typeface="微软雅黑" panose="020B0503020204020204" pitchFamily="34" charset="-122"/>
                <a:ea typeface="微软雅黑" panose="020B0503020204020204" pitchFamily="34" charset="-122"/>
              </a:rPr>
              <a:t>SNE</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可视化。不同的颜色代表不同的类别。</a:t>
            </a:r>
            <a:endParaRPr lang="zh-CN" altLang="en-US"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55737DC-1BBA-EE2E-EF5B-CA6B0676E705}"/>
              </a:ext>
            </a:extLst>
          </p:cNvPr>
          <p:cNvSpPr txBox="1"/>
          <p:nvPr/>
        </p:nvSpPr>
        <p:spPr>
          <a:xfrm>
            <a:off x="372082" y="188640"/>
            <a:ext cx="6094378" cy="369332"/>
          </a:xfrm>
          <a:prstGeom prst="rect">
            <a:avLst/>
          </a:prstGeom>
          <a:noFill/>
        </p:spPr>
        <p:txBody>
          <a:bodyPr wrap="square">
            <a:spAutoFit/>
          </a:bodyPr>
          <a:lstStyle/>
          <a:p>
            <a:r>
              <a:rPr lang="zh-CN" altLang="en-US" b="0" i="0" dirty="0">
                <a:solidFill>
                  <a:schemeClr val="bg1"/>
                </a:solidFill>
                <a:effectLst/>
                <a:latin typeface="微软雅黑" panose="020B0503020204020204" pitchFamily="34" charset="-122"/>
                <a:ea typeface="微软雅黑" panose="020B0503020204020204" pitchFamily="34" charset="-122"/>
              </a:rPr>
              <a:t>可视化解释</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98900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921353" y="2718768"/>
            <a:ext cx="10438892" cy="1220185"/>
          </a:xfrm>
        </p:spPr>
        <p:txBody>
          <a:bodyPr/>
          <a:lstStyle/>
          <a:p>
            <a:r>
              <a:rPr lang="zh-CN" altLang="en-US" sz="8000" dirty="0"/>
              <a:t>结论</a:t>
            </a:r>
          </a:p>
        </p:txBody>
      </p:sp>
      <p:sp>
        <p:nvSpPr>
          <p:cNvPr id="2" name="灯片编号占位符 1">
            <a:extLst>
              <a:ext uri="{FF2B5EF4-FFF2-40B4-BE49-F238E27FC236}">
                <a16:creationId xmlns:a16="http://schemas.microsoft.com/office/drawing/2014/main" id="{00B5A57C-9684-4F0A-8394-ADA61506ABAC}"/>
              </a:ext>
            </a:extLst>
          </p:cNvPr>
          <p:cNvSpPr>
            <a:spLocks noGrp="1"/>
          </p:cNvSpPr>
          <p:nvPr>
            <p:ph type="sldNum" sz="quarter" idx="4294967295"/>
          </p:nvPr>
        </p:nvSpPr>
        <p:spPr>
          <a:xfrm>
            <a:off x="8732142" y="637793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935378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背景   方法   实验   分析   </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结论</a:t>
            </a:r>
          </a:p>
        </p:txBody>
      </p:sp>
      <p:sp>
        <p:nvSpPr>
          <p:cNvPr id="3" name="文本框 2">
            <a:extLst>
              <a:ext uri="{FF2B5EF4-FFF2-40B4-BE49-F238E27FC236}">
                <a16:creationId xmlns:a16="http://schemas.microsoft.com/office/drawing/2014/main" id="{A52AAC05-D8E7-B27E-B929-3B29954B8CEB}"/>
              </a:ext>
            </a:extLst>
          </p:cNvPr>
          <p:cNvSpPr txBox="1"/>
          <p:nvPr/>
        </p:nvSpPr>
        <p:spPr>
          <a:xfrm>
            <a:off x="595819" y="1182070"/>
            <a:ext cx="6094378" cy="646331"/>
          </a:xfrm>
          <a:prstGeom prst="rect">
            <a:avLst/>
          </a:prstGeom>
          <a:noFill/>
        </p:spPr>
        <p:txBody>
          <a:bodyPr wrap="square">
            <a:spAutoFit/>
          </a:bodyPr>
          <a:lstStyle/>
          <a:p>
            <a:r>
              <a:rPr lang="en-US" altLang="zh-CN" b="0" i="0" dirty="0" err="1">
                <a:solidFill>
                  <a:srgbClr val="1D2129"/>
                </a:solidFill>
                <a:effectLst/>
                <a:latin typeface="微软雅黑" panose="020B0503020204020204" pitchFamily="34" charset="-122"/>
                <a:ea typeface="微软雅黑" panose="020B0503020204020204" pitchFamily="34" charset="-122"/>
              </a:rPr>
              <a:t>TS2Vec</a:t>
            </a:r>
            <a:r>
              <a:rPr lang="zh-CN" altLang="en-US" b="0" i="0" dirty="0">
                <a:solidFill>
                  <a:srgbClr val="1D2129"/>
                </a:solidFill>
                <a:effectLst/>
                <a:latin typeface="微软雅黑" panose="020B0503020204020204" pitchFamily="34" charset="-122"/>
                <a:ea typeface="微软雅黑" panose="020B0503020204020204" pitchFamily="34" charset="-122"/>
              </a:rPr>
              <a:t>：</a:t>
            </a:r>
            <a:endParaRPr lang="en-US" altLang="zh-CN" b="0" i="0" dirty="0">
              <a:solidFill>
                <a:srgbClr val="1D2129"/>
              </a:solidFill>
              <a:effectLst/>
              <a:latin typeface="微软雅黑" panose="020B0503020204020204" pitchFamily="34" charset="-122"/>
              <a:ea typeface="微软雅黑" panose="020B0503020204020204" pitchFamily="34" charset="-122"/>
            </a:endParaRPr>
          </a:p>
          <a:p>
            <a:r>
              <a:rPr lang="zh-CN" altLang="en-US" b="0" i="0" dirty="0">
                <a:solidFill>
                  <a:srgbClr val="1D2129"/>
                </a:solidFill>
                <a:effectLst/>
                <a:latin typeface="微软雅黑" panose="020B0503020204020204" pitchFamily="34" charset="-122"/>
                <a:ea typeface="微软雅黑" panose="020B0503020204020204" pitchFamily="34" charset="-122"/>
              </a:rPr>
              <a:t>分层、时间</a:t>
            </a:r>
            <a:r>
              <a:rPr lang="zh-CN" altLang="en-US" dirty="0">
                <a:solidFill>
                  <a:srgbClr val="1D2129"/>
                </a:solidFill>
                <a:latin typeface="微软雅黑" panose="020B0503020204020204" pitchFamily="34" charset="-122"/>
                <a:ea typeface="微软雅黑" panose="020B0503020204020204" pitchFamily="34" charset="-122"/>
              </a:rPr>
              <a:t>、实例</a:t>
            </a:r>
            <a:r>
              <a:rPr lang="zh-CN" altLang="en-US" b="0" i="0" dirty="0">
                <a:solidFill>
                  <a:srgbClr val="1D2129"/>
                </a:solidFill>
                <a:effectLst/>
                <a:latin typeface="微软雅黑" panose="020B0503020204020204" pitchFamily="34" charset="-122"/>
                <a:ea typeface="微软雅黑" panose="020B0503020204020204" pitchFamily="34" charset="-122"/>
              </a:rPr>
              <a:t>对比</a:t>
            </a: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5567B16E-4C69-BFB1-76D6-4A6681BB51F7}"/>
              </a:ext>
            </a:extLst>
          </p:cNvPr>
          <p:cNvSpPr txBox="1"/>
          <p:nvPr/>
        </p:nvSpPr>
        <p:spPr>
          <a:xfrm>
            <a:off x="595819" y="2294898"/>
            <a:ext cx="6094378" cy="369332"/>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时间序列分类、预测和异常检测</a:t>
            </a:r>
            <a:endParaRPr lang="zh-CN" altLang="en-US"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7F6D28AC-A211-6001-0F72-CF000A5C145E}"/>
              </a:ext>
            </a:extLst>
          </p:cNvPr>
          <p:cNvSpPr txBox="1"/>
          <p:nvPr/>
        </p:nvSpPr>
        <p:spPr>
          <a:xfrm>
            <a:off x="595819" y="3191482"/>
            <a:ext cx="6094378" cy="369332"/>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不完整数据</a:t>
            </a:r>
            <a:endParaRPr lang="zh-CN" altLang="en-US"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08A6CC05-8F77-E747-B0E8-50E8C0525E96}"/>
              </a:ext>
            </a:extLst>
          </p:cNvPr>
          <p:cNvSpPr txBox="1"/>
          <p:nvPr/>
        </p:nvSpPr>
        <p:spPr>
          <a:xfrm>
            <a:off x="595819" y="3639774"/>
            <a:ext cx="6094378" cy="369332"/>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可视化</a:t>
            </a:r>
            <a:endParaRPr lang="zh-CN" altLang="en-US"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91A9C506-CFE3-546C-2413-2E76C3AE0827}"/>
              </a:ext>
            </a:extLst>
          </p:cNvPr>
          <p:cNvSpPr txBox="1"/>
          <p:nvPr/>
        </p:nvSpPr>
        <p:spPr>
          <a:xfrm>
            <a:off x="595819" y="2743190"/>
            <a:ext cx="6094378" cy="369332"/>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消融研究</a:t>
            </a:r>
            <a:endParaRPr lang="zh-CN" altLang="en-US"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FEAFD40-0016-0197-8807-FCFCF6CAA5CE}"/>
              </a:ext>
            </a:extLst>
          </p:cNvPr>
          <p:cNvSpPr txBox="1"/>
          <p:nvPr/>
        </p:nvSpPr>
        <p:spPr>
          <a:xfrm>
            <a:off x="1525648" y="5870802"/>
            <a:ext cx="6094378" cy="369332"/>
          </a:xfrm>
          <a:prstGeom prst="rect">
            <a:avLst/>
          </a:prstGeom>
          <a:noFill/>
        </p:spPr>
        <p:txBody>
          <a:bodyPr wrap="square">
            <a:spAutoFit/>
          </a:bodyPr>
          <a:lstStyle/>
          <a:p>
            <a:r>
              <a:rPr lang="en-US" altLang="zh-CN" dirty="0" err="1">
                <a:hlinkClick r:id="rId3"/>
              </a:rPr>
              <a:t>8.2_TS2Vec</a:t>
            </a:r>
            <a:r>
              <a:rPr lang="zh-CN" altLang="en-US" dirty="0">
                <a:hlinkClick r:id="rId3"/>
              </a:rPr>
              <a:t>回归代码</a:t>
            </a:r>
            <a:r>
              <a:rPr lang="en-US" altLang="zh-CN" dirty="0">
                <a:hlinkClick r:id="rId3"/>
              </a:rPr>
              <a:t>_</a:t>
            </a:r>
            <a:r>
              <a:rPr lang="zh-CN" altLang="en-US" dirty="0">
                <a:hlinkClick r:id="rId3"/>
              </a:rPr>
              <a:t>哔哩哔哩</a:t>
            </a:r>
            <a:r>
              <a:rPr lang="en-US" altLang="zh-CN" dirty="0">
                <a:hlinkClick r:id="rId3"/>
              </a:rPr>
              <a:t>_</a:t>
            </a:r>
            <a:r>
              <a:rPr lang="en-US" altLang="zh-CN" dirty="0" err="1">
                <a:hlinkClick r:id="rId3"/>
              </a:rPr>
              <a:t>bilibili</a:t>
            </a:r>
            <a:endParaRPr lang="zh-CN" altLang="en-US" dirty="0"/>
          </a:p>
        </p:txBody>
      </p:sp>
      <p:sp>
        <p:nvSpPr>
          <p:cNvPr id="6" name="文本框 5">
            <a:extLst>
              <a:ext uri="{FF2B5EF4-FFF2-40B4-BE49-F238E27FC236}">
                <a16:creationId xmlns:a16="http://schemas.microsoft.com/office/drawing/2014/main" id="{283D411E-C67B-4242-BF1C-49147EC033D3}"/>
              </a:ext>
            </a:extLst>
          </p:cNvPr>
          <p:cNvSpPr txBox="1"/>
          <p:nvPr/>
        </p:nvSpPr>
        <p:spPr>
          <a:xfrm>
            <a:off x="732006" y="5870802"/>
            <a:ext cx="892513" cy="369332"/>
          </a:xfrm>
          <a:prstGeom prst="rect">
            <a:avLst/>
          </a:prstGeom>
          <a:noFill/>
        </p:spPr>
        <p:txBody>
          <a:bodyPr wrap="square">
            <a:spAutoFit/>
          </a:bodyPr>
          <a:lstStyle/>
          <a:p>
            <a:r>
              <a:rPr lang="zh-CN" altLang="en-US" b="0" i="0" dirty="0">
                <a:solidFill>
                  <a:srgbClr val="1D2129"/>
                </a:solidFill>
                <a:effectLst/>
                <a:latin typeface="微软雅黑" panose="020B0503020204020204" pitchFamily="34" charset="-122"/>
                <a:ea typeface="微软雅黑" panose="020B0503020204020204" pitchFamily="34" charset="-122"/>
              </a:rPr>
              <a:t>参考：</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5657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6C3914F-9185-4A50-93B9-B8C897C3FD4C}"/>
              </a:ext>
            </a:extLst>
          </p:cNvPr>
          <p:cNvSpPr>
            <a:spLocks noGrp="1"/>
          </p:cNvSpPr>
          <p:nvPr>
            <p:ph sz="quarter" idx="10"/>
          </p:nvPr>
        </p:nvSpPr>
        <p:spPr>
          <a:xfrm>
            <a:off x="479376" y="2780928"/>
            <a:ext cx="10438892" cy="938832"/>
          </a:xfrm>
        </p:spPr>
        <p:txBody>
          <a:bodyPr/>
          <a:lstStyle/>
          <a:p>
            <a:pPr algn="ctr"/>
            <a:r>
              <a:rPr lang="zh-CN" altLang="en-US" dirty="0"/>
              <a:t>谢谢</a:t>
            </a:r>
          </a:p>
        </p:txBody>
      </p:sp>
    </p:spTree>
    <p:extLst>
      <p:ext uri="{BB962C8B-B14F-4D97-AF65-F5344CB8AC3E}">
        <p14:creationId xmlns:p14="http://schemas.microsoft.com/office/powerpoint/2010/main" val="999894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971B8D0-928C-4FF4-87BF-62724EAC3501}"/>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摘要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背景   方法   实验   分析   结论</a:t>
            </a:r>
          </a:p>
        </p:txBody>
      </p:sp>
      <p:sp>
        <p:nvSpPr>
          <p:cNvPr id="12" name="灯片编号占位符 11">
            <a:extLst>
              <a:ext uri="{FF2B5EF4-FFF2-40B4-BE49-F238E27FC236}">
                <a16:creationId xmlns:a16="http://schemas.microsoft.com/office/drawing/2014/main" id="{31F7CE07-0155-4B2A-9ED2-70E587271ACC}"/>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5" name="文本框 4">
            <a:extLst>
              <a:ext uri="{FF2B5EF4-FFF2-40B4-BE49-F238E27FC236}">
                <a16:creationId xmlns:a16="http://schemas.microsoft.com/office/drawing/2014/main" id="{5BB51EA7-4876-8CE2-3C96-DC30781A661C}"/>
              </a:ext>
            </a:extLst>
          </p:cNvPr>
          <p:cNvSpPr txBox="1"/>
          <p:nvPr/>
        </p:nvSpPr>
        <p:spPr>
          <a:xfrm>
            <a:off x="410609" y="1226389"/>
            <a:ext cx="11316793" cy="128990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b="0" i="0" dirty="0" err="1">
                <a:solidFill>
                  <a:srgbClr val="1D2129"/>
                </a:solidFill>
                <a:effectLst/>
                <a:latin typeface="微软雅黑" panose="020B0503020204020204" pitchFamily="34" charset="-122"/>
                <a:ea typeface="微软雅黑" panose="020B0503020204020204" pitchFamily="34" charset="-122"/>
              </a:rPr>
              <a:t>TS2Vec</a:t>
            </a:r>
            <a:r>
              <a:rPr lang="zh-CN" altLang="en-US" b="0" i="0" dirty="0">
                <a:solidFill>
                  <a:srgbClr val="1D2129"/>
                </a:solidFill>
                <a:effectLst/>
                <a:latin typeface="微软雅黑" panose="020B0503020204020204" pitchFamily="34" charset="-122"/>
                <a:ea typeface="微软雅黑" panose="020B0503020204020204" pitchFamily="34" charset="-122"/>
              </a:rPr>
              <a:t>：一个在任意语义层学习时间序列表示的通用框架；在增强的上下文视图上以分层的方式执行对比学习</a:t>
            </a:r>
          </a:p>
          <a:p>
            <a:pPr marL="285750" indent="-285750">
              <a:lnSpc>
                <a:spcPct val="150000"/>
              </a:lnSpc>
              <a:buFont typeface="Wingdings" panose="05000000000000000000" pitchFamily="2" charset="2"/>
              <a:buChar char="Ø"/>
            </a:pPr>
            <a:r>
              <a:rPr lang="en-US" altLang="zh-CN" b="0" i="0" dirty="0" err="1">
                <a:solidFill>
                  <a:srgbClr val="1D2129"/>
                </a:solidFill>
                <a:effectLst/>
                <a:latin typeface="微软雅黑" panose="020B0503020204020204" pitchFamily="34" charset="-122"/>
                <a:ea typeface="微软雅黑" panose="020B0503020204020204" pitchFamily="34" charset="-122"/>
              </a:rPr>
              <a:t>TS2Vec</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在 </a:t>
            </a:r>
            <a:r>
              <a:rPr lang="en-US" altLang="zh-CN" b="0" i="0" dirty="0">
                <a:solidFill>
                  <a:srgbClr val="1D2129"/>
                </a:solidFill>
                <a:effectLst/>
                <a:latin typeface="微软雅黑" panose="020B0503020204020204" pitchFamily="34" charset="-122"/>
                <a:ea typeface="微软雅黑" panose="020B0503020204020204" pitchFamily="34" charset="-122"/>
              </a:rPr>
              <a:t>125 </a:t>
            </a:r>
            <a:r>
              <a:rPr lang="zh-CN" altLang="en-US" b="0" i="0" dirty="0">
                <a:solidFill>
                  <a:srgbClr val="1D2129"/>
                </a:solidFill>
                <a:effectLst/>
                <a:latin typeface="微软雅黑" panose="020B0503020204020204" pitchFamily="34" charset="-122"/>
                <a:ea typeface="微软雅黑" panose="020B0503020204020204" pitchFamily="34" charset="-122"/>
              </a:rPr>
              <a:t>个 </a:t>
            </a:r>
            <a:r>
              <a:rPr lang="en-US" altLang="zh-CN" b="0" i="0" dirty="0" err="1">
                <a:solidFill>
                  <a:srgbClr val="1D2129"/>
                </a:solidFill>
                <a:effectLst/>
                <a:latin typeface="微软雅黑" panose="020B0503020204020204" pitchFamily="34" charset="-122"/>
                <a:ea typeface="微软雅黑" panose="020B0503020204020204" pitchFamily="34" charset="-122"/>
              </a:rPr>
              <a:t>UCR</a:t>
            </a:r>
            <a:r>
              <a:rPr lang="en-US" altLang="zh-CN" b="0" i="0" dirty="0">
                <a:solidFill>
                  <a:srgbClr val="1D2129"/>
                </a:solidFill>
                <a:effectLst/>
                <a:latin typeface="微软雅黑" panose="020B0503020204020204" pitchFamily="34" charset="-122"/>
                <a:ea typeface="微软雅黑" panose="020B0503020204020204" pitchFamily="34" charset="-122"/>
              </a:rPr>
              <a:t> </a:t>
            </a:r>
            <a:r>
              <a:rPr lang="zh-CN" altLang="en-US" b="0" i="0" dirty="0">
                <a:solidFill>
                  <a:srgbClr val="1D2129"/>
                </a:solidFill>
                <a:effectLst/>
                <a:latin typeface="微软雅黑" panose="020B0503020204020204" pitchFamily="34" charset="-122"/>
                <a:ea typeface="微软雅黑" panose="020B0503020204020204" pitchFamily="34" charset="-122"/>
              </a:rPr>
              <a:t>数据集和 </a:t>
            </a:r>
            <a:r>
              <a:rPr lang="en-US" altLang="zh-CN" b="0" i="0" dirty="0">
                <a:solidFill>
                  <a:srgbClr val="1D2129"/>
                </a:solidFill>
                <a:effectLst/>
                <a:latin typeface="微软雅黑" panose="020B0503020204020204" pitchFamily="34" charset="-122"/>
                <a:ea typeface="微软雅黑" panose="020B0503020204020204" pitchFamily="34" charset="-122"/>
              </a:rPr>
              <a:t>29 </a:t>
            </a:r>
            <a:r>
              <a:rPr lang="zh-CN" altLang="en-US" b="0" i="0" dirty="0">
                <a:solidFill>
                  <a:srgbClr val="1D2129"/>
                </a:solidFill>
                <a:effectLst/>
                <a:latin typeface="微软雅黑" panose="020B0503020204020204" pitchFamily="34" charset="-122"/>
                <a:ea typeface="微软雅黑" panose="020B0503020204020204" pitchFamily="34" charset="-122"/>
              </a:rPr>
              <a:t>个 </a:t>
            </a:r>
            <a:r>
              <a:rPr lang="en-US" altLang="zh-CN" b="0" i="0" dirty="0">
                <a:solidFill>
                  <a:srgbClr val="1D2129"/>
                </a:solidFill>
                <a:effectLst/>
                <a:latin typeface="微软雅黑" panose="020B0503020204020204" pitchFamily="34" charset="-122"/>
                <a:ea typeface="微软雅黑" panose="020B0503020204020204" pitchFamily="34" charset="-122"/>
              </a:rPr>
              <a:t>UEA </a:t>
            </a:r>
            <a:r>
              <a:rPr lang="zh-CN" altLang="en-US" b="0" i="0" dirty="0">
                <a:solidFill>
                  <a:srgbClr val="1D2129"/>
                </a:solidFill>
                <a:effectLst/>
                <a:latin typeface="微软雅黑" panose="020B0503020204020204" pitchFamily="34" charset="-122"/>
                <a:ea typeface="微软雅黑" panose="020B0503020204020204" pitchFamily="34" charset="-122"/>
              </a:rPr>
              <a:t>数据集上执行时间序列预测和异常检测任务上改进明显</a:t>
            </a:r>
            <a:endParaRPr lang="zh-CN" altLang="en-US" b="1" dirty="0">
              <a:solidFill>
                <a:srgbClr val="3E3E3E"/>
              </a:solidFill>
              <a:latin typeface="微软雅黑" panose="020B0503020204020204" pitchFamily="34" charset="-122"/>
              <a:ea typeface="微软雅黑" panose="020B0503020204020204" pitchFamily="34" charset="-122"/>
              <a:cs typeface="FangSong" charset="-122"/>
            </a:endParaRPr>
          </a:p>
        </p:txBody>
      </p:sp>
    </p:spTree>
    <p:extLst>
      <p:ext uri="{BB962C8B-B14F-4D97-AF65-F5344CB8AC3E}">
        <p14:creationId xmlns:p14="http://schemas.microsoft.com/office/powerpoint/2010/main" val="732337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921353" y="2718768"/>
            <a:ext cx="10438892" cy="1220185"/>
          </a:xfrm>
        </p:spPr>
        <p:txBody>
          <a:bodyPr/>
          <a:lstStyle/>
          <a:p>
            <a:r>
              <a:rPr lang="zh-CN" altLang="en-US" sz="8000" dirty="0"/>
              <a:t>背景</a:t>
            </a:r>
          </a:p>
        </p:txBody>
      </p:sp>
      <p:sp>
        <p:nvSpPr>
          <p:cNvPr id="2" name="灯片编号占位符 1">
            <a:extLst>
              <a:ext uri="{FF2B5EF4-FFF2-40B4-BE49-F238E27FC236}">
                <a16:creationId xmlns:a16="http://schemas.microsoft.com/office/drawing/2014/main" id="{76AD44BD-8381-409E-AC64-709E27D731C6}"/>
              </a:ext>
            </a:extLst>
          </p:cNvPr>
          <p:cNvSpPr>
            <a:spLocks noGrp="1"/>
          </p:cNvSpPr>
          <p:nvPr>
            <p:ph type="sldNum" sz="quarter" idx="4294967295"/>
          </p:nvPr>
        </p:nvSpPr>
        <p:spPr>
          <a:xfrm>
            <a:off x="8732142" y="637793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2892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背景</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方法   实验   分析   结论</a:t>
            </a:r>
          </a:p>
        </p:txBody>
      </p:sp>
      <p:sp>
        <p:nvSpPr>
          <p:cNvPr id="11" name="文本框 10">
            <a:extLst>
              <a:ext uri="{FF2B5EF4-FFF2-40B4-BE49-F238E27FC236}">
                <a16:creationId xmlns:a16="http://schemas.microsoft.com/office/drawing/2014/main" id="{585D1175-8040-1B4F-B523-106D8A60C290}"/>
              </a:ext>
            </a:extLst>
          </p:cNvPr>
          <p:cNvSpPr txBox="1"/>
          <p:nvPr/>
        </p:nvSpPr>
        <p:spPr>
          <a:xfrm>
            <a:off x="683368" y="1422950"/>
            <a:ext cx="11044034" cy="923330"/>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流行的研究方法：</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实例级表示：描述了输入时间序列的整个部分，并在聚类和分类等任务中显示出巨大的成功 。</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对比损失：学习时间序列的内在结构。</a:t>
            </a:r>
          </a:p>
        </p:txBody>
      </p:sp>
      <p:sp>
        <p:nvSpPr>
          <p:cNvPr id="12" name="文本框 11">
            <a:extLst>
              <a:ext uri="{FF2B5EF4-FFF2-40B4-BE49-F238E27FC236}">
                <a16:creationId xmlns:a16="http://schemas.microsoft.com/office/drawing/2014/main" id="{309ABD09-A317-915F-CF3A-F437E49D9019}"/>
              </a:ext>
            </a:extLst>
          </p:cNvPr>
          <p:cNvSpPr txBox="1"/>
          <p:nvPr/>
        </p:nvSpPr>
        <p:spPr>
          <a:xfrm>
            <a:off x="683368" y="2939120"/>
            <a:ext cx="11126011" cy="1200329"/>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现有的局限性：</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细粒度、不同粒度的多尺度上下文信息。</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现有的无监督时间序列表示方法大多受 </a:t>
            </a:r>
            <a:r>
              <a:rPr lang="en-US" altLang="zh-CN" dirty="0">
                <a:latin typeface="微软雅黑" panose="020B0503020204020204" pitchFamily="34" charset="-122"/>
                <a:ea typeface="微软雅黑" panose="020B0503020204020204" pitchFamily="34" charset="-122"/>
              </a:rPr>
              <a:t>CV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NLP </a:t>
            </a:r>
            <a:r>
              <a:rPr lang="zh-CN" altLang="en-US" dirty="0">
                <a:latin typeface="微软雅黑" panose="020B0503020204020204" pitchFamily="34" charset="-122"/>
                <a:ea typeface="微软雅黑" panose="020B0503020204020204" pitchFamily="34" charset="-122"/>
              </a:rPr>
              <a:t>领域经验的启发，具有很强的归纳偏向性，如变换不变性和</a:t>
            </a:r>
            <a:r>
              <a:rPr lang="zh-CN" altLang="en-US" dirty="0">
                <a:solidFill>
                  <a:srgbClr val="00B0F0"/>
                </a:solidFill>
                <a:latin typeface="微软雅黑" panose="020B0503020204020204" pitchFamily="34" charset="-122"/>
                <a:ea typeface="微软雅黑" panose="020B0503020204020204" pitchFamily="34" charset="-122"/>
              </a:rPr>
              <a:t>裁剪</a:t>
            </a:r>
            <a:r>
              <a:rPr lang="zh-CN" altLang="en-US" dirty="0">
                <a:latin typeface="微软雅黑" panose="020B0503020204020204" pitchFamily="34" charset="-122"/>
                <a:ea typeface="微软雅黑" panose="020B0503020204020204" pitchFamily="34" charset="-122"/>
              </a:rPr>
              <a:t>不变性。</a:t>
            </a:r>
          </a:p>
        </p:txBody>
      </p:sp>
      <p:sp>
        <p:nvSpPr>
          <p:cNvPr id="3" name="文本框 2">
            <a:extLst>
              <a:ext uri="{FF2B5EF4-FFF2-40B4-BE49-F238E27FC236}">
                <a16:creationId xmlns:a16="http://schemas.microsoft.com/office/drawing/2014/main" id="{945AC7CF-9D7A-1D2F-A2B7-C3AEA2134D63}"/>
              </a:ext>
            </a:extLst>
          </p:cNvPr>
          <p:cNvSpPr txBox="1"/>
          <p:nvPr/>
        </p:nvSpPr>
        <p:spPr>
          <a:xfrm>
            <a:off x="683368" y="4652510"/>
            <a:ext cx="6094476" cy="923330"/>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细粒度：比如预测、异常检测</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多尺度：比如实例级表示没有时间对比这个维度</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裁剪的子序列很可能具有与原始时间序列不同的分布</a:t>
            </a:r>
          </a:p>
        </p:txBody>
      </p:sp>
    </p:spTree>
    <p:extLst>
      <p:ext uri="{BB962C8B-B14F-4D97-AF65-F5344CB8AC3E}">
        <p14:creationId xmlns:p14="http://schemas.microsoft.com/office/powerpoint/2010/main" val="1867957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背景</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方法   实验   分析   结论</a:t>
            </a:r>
          </a:p>
        </p:txBody>
      </p:sp>
      <p:sp>
        <p:nvSpPr>
          <p:cNvPr id="3" name="文本框 2">
            <a:extLst>
              <a:ext uri="{FF2B5EF4-FFF2-40B4-BE49-F238E27FC236}">
                <a16:creationId xmlns:a16="http://schemas.microsoft.com/office/drawing/2014/main" id="{1E51926B-68D9-9373-C1EE-AA2346F46A95}"/>
              </a:ext>
            </a:extLst>
          </p:cNvPr>
          <p:cNvSpPr txBox="1"/>
          <p:nvPr/>
        </p:nvSpPr>
        <p:spPr>
          <a:xfrm>
            <a:off x="464598" y="196271"/>
            <a:ext cx="1515083" cy="369332"/>
          </a:xfrm>
          <a:prstGeom prst="rect">
            <a:avLst/>
          </a:prstGeom>
          <a:noFill/>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实例级表示</a:t>
            </a:r>
          </a:p>
        </p:txBody>
      </p:sp>
      <p:sp>
        <p:nvSpPr>
          <p:cNvPr id="4" name="文本框 3">
            <a:extLst>
              <a:ext uri="{FF2B5EF4-FFF2-40B4-BE49-F238E27FC236}">
                <a16:creationId xmlns:a16="http://schemas.microsoft.com/office/drawing/2014/main" id="{8C93915D-56A2-B870-DF36-A67747B66CB1}"/>
              </a:ext>
            </a:extLst>
          </p:cNvPr>
          <p:cNvSpPr txBox="1"/>
          <p:nvPr/>
        </p:nvSpPr>
        <p:spPr>
          <a:xfrm>
            <a:off x="438107" y="1094640"/>
            <a:ext cx="11289296" cy="1200329"/>
          </a:xfrm>
          <a:prstGeom prst="rect">
            <a:avLst/>
          </a:prstGeom>
          <a:noFill/>
        </p:spPr>
        <p:txBody>
          <a:bodyPr wrap="square">
            <a:spAutoFit/>
          </a:bodyPr>
          <a:lstStyle/>
          <a:p>
            <a:r>
              <a:rPr lang="en-US" altLang="zh-CN" dirty="0" err="1">
                <a:latin typeface="微软雅黑" panose="020B0503020204020204" pitchFamily="34" charset="-122"/>
                <a:ea typeface="微软雅黑" panose="020B0503020204020204" pitchFamily="34" charset="-122"/>
              </a:rPr>
              <a:t>Tonekaboni</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Eytan</a:t>
            </a:r>
            <a:r>
              <a:rPr lang="en-US" altLang="zh-CN" dirty="0">
                <a:latin typeface="微软雅黑" panose="020B0503020204020204" pitchFamily="34" charset="-122"/>
                <a:ea typeface="微软雅黑" panose="020B0503020204020204" pitchFamily="34" charset="-122"/>
              </a:rPr>
              <a:t>, and Goldenberg 2021</a:t>
            </a:r>
            <a:r>
              <a:rPr lang="zh-CN" altLang="en-US" dirty="0">
                <a:latin typeface="微软雅黑" panose="020B0503020204020204" pitchFamily="34" charset="-122"/>
                <a:ea typeface="微软雅黑" panose="020B0503020204020204" pitchFamily="34" charset="-122"/>
              </a:rPr>
              <a:t>：</a:t>
            </a:r>
            <a:r>
              <a:rPr lang="en-US" altLang="zh-CN" b="1" i="0" dirty="0">
                <a:effectLst/>
                <a:latin typeface="微软雅黑" panose="020B0503020204020204" pitchFamily="34" charset="-122"/>
                <a:ea typeface="微软雅黑" panose="020B0503020204020204" pitchFamily="34" charset="-122"/>
              </a:rPr>
              <a:t>Unsupervised Representation Learning for Time Series with Temporal Neighborhood Coding</a:t>
            </a:r>
          </a:p>
          <a:p>
            <a:r>
              <a:rPr lang="en-US" altLang="zh-CN" b="0" i="0" dirty="0">
                <a:solidFill>
                  <a:srgbClr val="1D2229"/>
                </a:solidFill>
                <a:effectLst/>
                <a:latin typeface="微软雅黑" panose="020B0503020204020204" pitchFamily="34" charset="-122"/>
                <a:ea typeface="微软雅黑" panose="020B0503020204020204" pitchFamily="34" charset="-122"/>
              </a:rPr>
              <a:t>Temporal Neighborhood Coding (TNC)</a:t>
            </a:r>
            <a:r>
              <a:rPr lang="zh-CN" altLang="en-US" dirty="0">
                <a:solidFill>
                  <a:srgbClr val="1D2229"/>
                </a:solidFill>
                <a:latin typeface="微软雅黑" panose="020B0503020204020204" pitchFamily="34" charset="-122"/>
                <a:ea typeface="微软雅黑" panose="020B0503020204020204" pitchFamily="34" charset="-122"/>
              </a:rPr>
              <a:t>，利用</a:t>
            </a:r>
            <a:r>
              <a:rPr lang="zh-CN" altLang="zh-CN" sz="1800" dirty="0">
                <a:solidFill>
                  <a:srgbClr val="00B0F0"/>
                </a:solidFill>
                <a:effectLst/>
                <a:latin typeface="微软雅黑" panose="020B0503020204020204" pitchFamily="34" charset="-122"/>
                <a:ea typeface="微软雅黑" panose="020B0503020204020204" pitchFamily="34" charset="-122"/>
                <a:cs typeface="Times New Roman" panose="02020603050405020304" pitchFamily="18" charset="0"/>
              </a:rPr>
              <a:t>局部平滑度</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来定义具有平稳属性的时间的邻域</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b="0" i="0" dirty="0">
                <a:solidFill>
                  <a:srgbClr val="00B0F0"/>
                </a:solidFill>
                <a:effectLst/>
                <a:latin typeface="微软雅黑" panose="020B0503020204020204" pitchFamily="34" charset="-122"/>
                <a:ea typeface="微软雅黑" panose="020B0503020204020204" pitchFamily="34" charset="-122"/>
              </a:rPr>
              <a:t>确保邻域内的信号分布与非邻域信号分布可区分。</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C45F9483-F361-0E83-39CA-D8FA85B10201}"/>
              </a:ext>
            </a:extLst>
          </p:cNvPr>
          <p:cNvPicPr>
            <a:picLocks noChangeAspect="1"/>
          </p:cNvPicPr>
          <p:nvPr/>
        </p:nvPicPr>
        <p:blipFill>
          <a:blip r:embed="rId3"/>
          <a:stretch>
            <a:fillRect/>
          </a:stretch>
        </p:blipFill>
        <p:spPr>
          <a:xfrm>
            <a:off x="438108" y="2502252"/>
            <a:ext cx="5362866" cy="1898021"/>
          </a:xfrm>
          <a:prstGeom prst="rect">
            <a:avLst/>
          </a:prstGeom>
        </p:spPr>
      </p:pic>
      <p:sp>
        <p:nvSpPr>
          <p:cNvPr id="14" name="文本框 13">
            <a:extLst>
              <a:ext uri="{FF2B5EF4-FFF2-40B4-BE49-F238E27FC236}">
                <a16:creationId xmlns:a16="http://schemas.microsoft.com/office/drawing/2014/main" id="{568655E8-8263-39CB-4CA7-A4316143CE39}"/>
              </a:ext>
            </a:extLst>
          </p:cNvPr>
          <p:cNvSpPr txBox="1"/>
          <p:nvPr/>
        </p:nvSpPr>
        <p:spPr>
          <a:xfrm>
            <a:off x="460220" y="5092069"/>
            <a:ext cx="1578902" cy="369332"/>
          </a:xfrm>
          <a:prstGeom prst="rect">
            <a:avLst/>
          </a:prstGeom>
          <a:noFill/>
        </p:spPr>
        <p:txBody>
          <a:bodyPr wrap="square">
            <a:spAutoFit/>
          </a:bodyPr>
          <a:lstStyle/>
          <a:p>
            <a:r>
              <a:rPr lang="zh-CN" altLang="en-US"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正、负样本</a:t>
            </a:r>
            <a:endParaRPr lang="zh-CN" altLang="en-US"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65C04934-89CA-98F5-047B-6CBD3D9986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443495"/>
            <a:ext cx="5745253" cy="1898022"/>
          </a:xfrm>
          <a:prstGeom prst="rect">
            <a:avLst/>
          </a:prstGeom>
        </p:spPr>
      </p:pic>
      <p:sp>
        <p:nvSpPr>
          <p:cNvPr id="17" name="文本框 16">
            <a:extLst>
              <a:ext uri="{FF2B5EF4-FFF2-40B4-BE49-F238E27FC236}">
                <a16:creationId xmlns:a16="http://schemas.microsoft.com/office/drawing/2014/main" id="{52291A1A-C090-6D92-4D8C-220F8291408A}"/>
              </a:ext>
            </a:extLst>
          </p:cNvPr>
          <p:cNvSpPr txBox="1"/>
          <p:nvPr/>
        </p:nvSpPr>
        <p:spPr>
          <a:xfrm>
            <a:off x="6268617" y="4496633"/>
            <a:ext cx="5400017" cy="923330"/>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聚类：模拟数据集的信号表示的 </a:t>
            </a:r>
            <a:r>
              <a:rPr lang="en-US" altLang="zh-CN"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dirty="0" err="1">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SNE</a:t>
            </a:r>
            <a:r>
              <a:rPr lang="en-US" altLang="zh-CN"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dirty="0">
                <a:solidFill>
                  <a:srgbClr val="00B0F0"/>
                </a:solidFill>
                <a:latin typeface="微软雅黑" panose="020B0503020204020204" pitchFamily="34" charset="-122"/>
                <a:ea typeface="微软雅黑" panose="020B0503020204020204" pitchFamily="34" charset="-122"/>
                <a:cs typeface="Times New Roman" panose="02020603050405020304" pitchFamily="18" charset="0"/>
              </a:rPr>
              <a:t>可视化</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。图中的每个数据点呈现一个大小为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δ = 50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的时间序列的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10 </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维表示。</a:t>
            </a:r>
          </a:p>
        </p:txBody>
      </p:sp>
      <p:sp>
        <p:nvSpPr>
          <p:cNvPr id="6" name="文本框 5">
            <a:extLst>
              <a:ext uri="{FF2B5EF4-FFF2-40B4-BE49-F238E27FC236}">
                <a16:creationId xmlns:a16="http://schemas.microsoft.com/office/drawing/2014/main" id="{782D7C6C-8B49-E638-8557-1914A54DDD6B}"/>
              </a:ext>
            </a:extLst>
          </p:cNvPr>
          <p:cNvSpPr txBox="1"/>
          <p:nvPr/>
        </p:nvSpPr>
        <p:spPr>
          <a:xfrm>
            <a:off x="2290577" y="4449901"/>
            <a:ext cx="6094378" cy="369332"/>
          </a:xfrm>
          <a:prstGeom prst="rect">
            <a:avLst/>
          </a:prstGeom>
          <a:noFill/>
        </p:spPr>
        <p:txBody>
          <a:bodyPr wrap="square">
            <a:spAutoFit/>
          </a:bodyPr>
          <a:lstStyle/>
          <a:p>
            <a:r>
              <a:rPr lang="en-US" altLang="zh-CN" b="0" i="0" dirty="0">
                <a:effectLst/>
                <a:latin typeface="微软雅黑" panose="020B0503020204020204" pitchFamily="34" charset="-122"/>
                <a:ea typeface="微软雅黑" panose="020B0503020204020204" pitchFamily="34" charset="-122"/>
              </a:rPr>
              <a:t>TNC</a:t>
            </a:r>
            <a:r>
              <a:rPr lang="zh-CN" altLang="en-US" b="0" i="0" dirty="0">
                <a:effectLst/>
                <a:latin typeface="微软雅黑" panose="020B0503020204020204" pitchFamily="34" charset="-122"/>
                <a:ea typeface="微软雅黑" panose="020B0503020204020204" pitchFamily="34" charset="-122"/>
              </a:rPr>
              <a:t>框架</a:t>
            </a:r>
            <a:endParaRPr lang="zh-CN" altLang="en-US"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52391466-FC32-7300-E737-07FDB2445FB5}"/>
              </a:ext>
            </a:extLst>
          </p:cNvPr>
          <p:cNvSpPr txBox="1"/>
          <p:nvPr/>
        </p:nvSpPr>
        <p:spPr>
          <a:xfrm>
            <a:off x="6268617" y="5525412"/>
            <a:ext cx="2365519"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T-Loss</a:t>
            </a:r>
            <a:r>
              <a:rPr lang="zh-CN" altLang="en-US" dirty="0">
                <a:latin typeface="微软雅黑" panose="020B0503020204020204" pitchFamily="34" charset="-122"/>
                <a:ea typeface="微软雅黑" panose="020B0503020204020204" pitchFamily="34" charset="-122"/>
              </a:rPr>
              <a:t>即</a:t>
            </a:r>
            <a:r>
              <a:rPr lang="en-US" altLang="zh-CN" dirty="0">
                <a:latin typeface="微软雅黑" panose="020B0503020204020204" pitchFamily="34" charset="-122"/>
                <a:ea typeface="微软雅黑" panose="020B0503020204020204" pitchFamily="34" charset="-122"/>
              </a:rPr>
              <a:t>Triplet Loss</a:t>
            </a:r>
            <a:endParaRPr lang="zh-CN" altLang="en-US"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16C076C7-B22E-545E-6D75-8D8376288B8A}"/>
              </a:ext>
            </a:extLst>
          </p:cNvPr>
          <p:cNvSpPr txBox="1"/>
          <p:nvPr/>
        </p:nvSpPr>
        <p:spPr>
          <a:xfrm>
            <a:off x="6268617" y="5822407"/>
            <a:ext cx="609437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对比预测编码（</a:t>
            </a:r>
            <a:r>
              <a:rPr lang="en-US" altLang="zh-CN" dirty="0">
                <a:latin typeface="微软雅黑" panose="020B0503020204020204" pitchFamily="34" charset="-122"/>
                <a:ea typeface="微软雅黑" panose="020B0503020204020204" pitchFamily="34" charset="-122"/>
              </a:rPr>
              <a:t>CPC, Contrastive Predictive Coding)</a:t>
            </a:r>
            <a:endParaRPr lang="zh-CN" altLang="en-US"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8A52FD92-6A33-BB20-A4C6-966A28E18A8A}"/>
              </a:ext>
            </a:extLst>
          </p:cNvPr>
          <p:cNvSpPr txBox="1"/>
          <p:nvPr/>
        </p:nvSpPr>
        <p:spPr>
          <a:xfrm>
            <a:off x="438107" y="5400351"/>
            <a:ext cx="6181344" cy="369332"/>
          </a:xfrm>
          <a:prstGeom prst="rect">
            <a:avLst/>
          </a:prstGeom>
          <a:noFill/>
        </p:spPr>
        <p:txBody>
          <a:bodyPr wrap="square">
            <a:spAutoFit/>
          </a:bodyPr>
          <a:lstStyle/>
          <a:p>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来自</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Nt</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未标记的样本</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86049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背景</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方法   实验   分析   结论</a:t>
            </a:r>
          </a:p>
        </p:txBody>
      </p:sp>
      <p:sp>
        <p:nvSpPr>
          <p:cNvPr id="19" name="文本框 18">
            <a:extLst>
              <a:ext uri="{FF2B5EF4-FFF2-40B4-BE49-F238E27FC236}">
                <a16:creationId xmlns:a16="http://schemas.microsoft.com/office/drawing/2014/main" id="{B9834685-EC13-BD61-5174-C0FECD0876B2}"/>
              </a:ext>
            </a:extLst>
          </p:cNvPr>
          <p:cNvSpPr txBox="1"/>
          <p:nvPr/>
        </p:nvSpPr>
        <p:spPr>
          <a:xfrm>
            <a:off x="2932991" y="2915689"/>
            <a:ext cx="717415" cy="369332"/>
          </a:xfrm>
          <a:prstGeom prst="rect">
            <a:avLst/>
          </a:prstGeom>
          <a:noFill/>
        </p:spPr>
        <p:txBody>
          <a:bodyPr wrap="square">
            <a:spAutoFit/>
          </a:bodyPr>
          <a:lstStyle/>
          <a:p>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分类</a:t>
            </a:r>
            <a:endParaRPr lang="zh-CN" altLang="en-US"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3A096A35-2180-0546-D310-830429F7C0FD}"/>
              </a:ext>
            </a:extLst>
          </p:cNvPr>
          <p:cNvSpPr txBox="1"/>
          <p:nvPr/>
        </p:nvSpPr>
        <p:spPr>
          <a:xfrm>
            <a:off x="381964" y="3476681"/>
            <a:ext cx="6094378" cy="369332"/>
          </a:xfrm>
          <a:prstGeom prst="rect">
            <a:avLst/>
          </a:prstGeom>
          <a:noFill/>
        </p:spPr>
        <p:txBody>
          <a:bodyPr wrap="square">
            <a:spAutoFit/>
          </a:bodyPr>
          <a:lstStyle/>
          <a:p>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预测准确度和准确回忆曲线下面积（</a:t>
            </a:r>
            <a:r>
              <a:rPr lang="en-US" altLang="zh-CN" sz="1800" dirty="0" err="1">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AUPRC</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）分数</a:t>
            </a:r>
            <a:endParaRPr lang="zh-CN" altLang="en-US" dirty="0">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87806D6F-D4AF-1194-8711-F3743162E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964" y="1318255"/>
            <a:ext cx="5819470" cy="1590440"/>
          </a:xfrm>
          <a:prstGeom prst="rect">
            <a:avLst/>
          </a:prstGeom>
        </p:spPr>
      </p:pic>
      <p:pic>
        <p:nvPicPr>
          <p:cNvPr id="23" name="图片 22">
            <a:extLst>
              <a:ext uri="{FF2B5EF4-FFF2-40B4-BE49-F238E27FC236}">
                <a16:creationId xmlns:a16="http://schemas.microsoft.com/office/drawing/2014/main" id="{88606A9B-82F9-0DC2-A3F7-78AA538A3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3198" y="1316348"/>
            <a:ext cx="5592180" cy="2344999"/>
          </a:xfrm>
          <a:prstGeom prst="rect">
            <a:avLst/>
          </a:prstGeom>
        </p:spPr>
      </p:pic>
      <p:sp>
        <p:nvSpPr>
          <p:cNvPr id="25" name="文本框 24">
            <a:extLst>
              <a:ext uri="{FF2B5EF4-FFF2-40B4-BE49-F238E27FC236}">
                <a16:creationId xmlns:a16="http://schemas.microsoft.com/office/drawing/2014/main" id="{4FC31740-AA02-583A-291F-3D5EB560CBC0}"/>
              </a:ext>
            </a:extLst>
          </p:cNvPr>
          <p:cNvSpPr txBox="1"/>
          <p:nvPr/>
        </p:nvSpPr>
        <p:spPr>
          <a:xfrm>
            <a:off x="8938313" y="3661347"/>
            <a:ext cx="1108851" cy="369332"/>
          </a:xfrm>
          <a:prstGeom prst="rect">
            <a:avLst/>
          </a:prstGeom>
          <a:noFill/>
        </p:spPr>
        <p:txBody>
          <a:bodyPr wrap="square">
            <a:spAutoFit/>
          </a:bodyPr>
          <a:lstStyle/>
          <a:p>
            <a:pPr algn="just"/>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轨迹</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文本框 26">
            <a:extLst>
              <a:ext uri="{FF2B5EF4-FFF2-40B4-BE49-F238E27FC236}">
                <a16:creationId xmlns:a16="http://schemas.microsoft.com/office/drawing/2014/main" id="{FA2AF5F2-C5FE-EE8B-747A-DF5E93433412}"/>
              </a:ext>
            </a:extLst>
          </p:cNvPr>
          <p:cNvSpPr txBox="1"/>
          <p:nvPr/>
        </p:nvSpPr>
        <p:spPr>
          <a:xfrm>
            <a:off x="381964" y="3995343"/>
            <a:ext cx="6094378" cy="646331"/>
          </a:xfrm>
          <a:prstGeom prst="rect">
            <a:avLst/>
          </a:prstGeom>
          <a:noFill/>
        </p:spPr>
        <p:txBody>
          <a:bodyPr wrap="square">
            <a:spAutoFit/>
          </a:bodyPr>
          <a:lstStyle/>
          <a:p>
            <a:r>
              <a:rPr lang="en-US"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Triplet Loss</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从时间序列的重叠窗口中采样了积极的例子，无法学习更多的通用表示</a:t>
            </a:r>
            <a:r>
              <a:rPr lang="zh-CN" altLang="en-US"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9C4907CF-2D4E-4B34-3186-D2F4053A3A1F}"/>
              </a:ext>
            </a:extLst>
          </p:cNvPr>
          <p:cNvSpPr txBox="1"/>
          <p:nvPr/>
        </p:nvSpPr>
        <p:spPr>
          <a:xfrm>
            <a:off x="381964" y="4791004"/>
            <a:ext cx="6094378" cy="646331"/>
          </a:xfrm>
          <a:prstGeom prst="rect">
            <a:avLst/>
          </a:prstGeom>
          <a:noFill/>
        </p:spPr>
        <p:txBody>
          <a:bodyPr wrap="square">
            <a:spAutoFit/>
          </a:bodyPr>
          <a:lstStyle/>
          <a:p>
            <a:r>
              <a:rPr lang="en-US"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CPC</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Triplet Loss</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没有明确说明当随机选择的负示例与参考</a:t>
            </a:r>
            <a:r>
              <a:rPr lang="en-US" altLang="zh-CN" sz="1800" dirty="0" err="1">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Wt</a:t>
            </a:r>
            <a:r>
              <a:rPr lang="zh-CN"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相似时发生的潜在采样偏差</a:t>
            </a:r>
            <a:r>
              <a:rPr lang="zh-CN" altLang="en-US"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8EC8B7B9-CB8D-6DF7-B692-A07D005D70D0}"/>
              </a:ext>
            </a:extLst>
          </p:cNvPr>
          <p:cNvSpPr txBox="1"/>
          <p:nvPr/>
        </p:nvSpPr>
        <p:spPr>
          <a:xfrm>
            <a:off x="464598" y="196271"/>
            <a:ext cx="1515083" cy="369332"/>
          </a:xfrm>
          <a:prstGeom prst="rect">
            <a:avLst/>
          </a:prstGeom>
          <a:noFill/>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实例级表示</a:t>
            </a:r>
          </a:p>
        </p:txBody>
      </p:sp>
    </p:spTree>
    <p:extLst>
      <p:ext uri="{BB962C8B-B14F-4D97-AF65-F5344CB8AC3E}">
        <p14:creationId xmlns:p14="http://schemas.microsoft.com/office/powerpoint/2010/main" val="1620217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a:extLst>
              <a:ext uri="{FF2B5EF4-FFF2-40B4-BE49-F238E27FC236}">
                <a16:creationId xmlns:a16="http://schemas.microsoft.com/office/drawing/2014/main" id="{288160EE-E65B-49A9-B210-0CF6A873DF9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AB038C-BA85-4F49-9F3F-901880460BAF}" type="slidenum">
              <a:rPr kumimoji="0" lang="zh-CN" altLang="en-US" sz="1800" b="0" i="0" u="none" strike="noStrike" kern="1200" cap="none" spc="0" normalizeH="0" baseline="0" noProof="0" smtClean="0">
                <a:ln>
                  <a:noFill/>
                </a:ln>
                <a:solidFill>
                  <a:prstClr val="white"/>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8" name="文本框 7">
            <a:extLst>
              <a:ext uri="{FF2B5EF4-FFF2-40B4-BE49-F238E27FC236}">
                <a16:creationId xmlns:a16="http://schemas.microsoft.com/office/drawing/2014/main" id="{D6AAC66D-3219-D073-583D-B8B99B519EA3}"/>
              </a:ext>
            </a:extLst>
          </p:cNvPr>
          <p:cNvSpPr txBox="1"/>
          <p:nvPr/>
        </p:nvSpPr>
        <p:spPr>
          <a:xfrm>
            <a:off x="7620026" y="188640"/>
            <a:ext cx="41073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摘要</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   背景</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方法   实验   分析   结论</a:t>
            </a:r>
          </a:p>
        </p:txBody>
      </p:sp>
      <p:sp>
        <p:nvSpPr>
          <p:cNvPr id="2" name="文本框 1">
            <a:extLst>
              <a:ext uri="{FF2B5EF4-FFF2-40B4-BE49-F238E27FC236}">
                <a16:creationId xmlns:a16="http://schemas.microsoft.com/office/drawing/2014/main" id="{6D8E2E90-CF1B-F843-BA04-485BDFD83453}"/>
              </a:ext>
            </a:extLst>
          </p:cNvPr>
          <p:cNvSpPr txBox="1"/>
          <p:nvPr/>
        </p:nvSpPr>
        <p:spPr>
          <a:xfrm>
            <a:off x="391537" y="1290034"/>
            <a:ext cx="11233015" cy="923330"/>
          </a:xfrm>
          <a:prstGeom prst="rect">
            <a:avLst/>
          </a:prstGeom>
          <a:noFill/>
        </p:spPr>
        <p:txBody>
          <a:bodyPr wrap="square">
            <a:spAutoFit/>
          </a:bodyPr>
          <a:lstStyle/>
          <a:p>
            <a:r>
              <a:rPr lang="en-US" altLang="zh-CN" dirty="0" err="1">
                <a:latin typeface="微软雅黑" panose="020B0503020204020204" pitchFamily="34" charset="-122"/>
                <a:ea typeface="微软雅黑" panose="020B0503020204020204" pitchFamily="34" charset="-122"/>
              </a:rPr>
              <a:t>Franceschi,Dieuleveut</a:t>
            </a:r>
            <a:r>
              <a:rPr lang="en-US" altLang="zh-CN" dirty="0">
                <a:latin typeface="微软雅黑" panose="020B0503020204020204" pitchFamily="34" charset="-122"/>
                <a:ea typeface="微软雅黑" panose="020B0503020204020204" pitchFamily="34" charset="-122"/>
              </a:rPr>
              <a:t>, and Jaggi 2019</a:t>
            </a:r>
            <a:r>
              <a:rPr lang="zh-CN" altLang="en-US" dirty="0">
                <a:latin typeface="微软雅黑" panose="020B0503020204020204" pitchFamily="34" charset="-122"/>
                <a:ea typeface="微软雅黑" panose="020B0503020204020204" pitchFamily="34" charset="-122"/>
              </a:rPr>
              <a:t>：</a:t>
            </a:r>
            <a:r>
              <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Unsupervised Scalable Representation Learning for Multivariate Time Series</a:t>
            </a:r>
            <a:br>
              <a:rPr lang="zh-CN" altLang="en-US" dirty="0">
                <a:latin typeface="微软雅黑" panose="020B0503020204020204" pitchFamily="34" charset="-122"/>
                <a:ea typeface="微软雅黑" panose="020B0503020204020204" pitchFamily="34" charset="-122"/>
              </a:rPr>
            </a:br>
            <a:r>
              <a:rPr lang="en-US" altLang="zh-CN" dirty="0">
                <a:latin typeface="微软雅黑" panose="020B0503020204020204" pitchFamily="34" charset="-122"/>
                <a:ea typeface="微软雅黑" panose="020B0503020204020204" pitchFamily="34" charset="-122"/>
              </a:rPr>
              <a:t>Triplet Loss</a:t>
            </a:r>
            <a:r>
              <a:rPr lang="zh-CN" altLang="en-US" dirty="0">
                <a:latin typeface="微软雅黑" panose="020B0503020204020204" pitchFamily="34" charset="-122"/>
                <a:ea typeface="微软雅黑" panose="020B0503020204020204" pitchFamily="34" charset="-122"/>
              </a:rPr>
              <a:t>，灵感来源于</a:t>
            </a:r>
            <a:r>
              <a:rPr lang="en-US" altLang="zh-CN" dirty="0" err="1">
                <a:latin typeface="微软雅黑" panose="020B0503020204020204" pitchFamily="34" charset="-122"/>
                <a:ea typeface="微软雅黑" panose="020B0503020204020204" pitchFamily="34" charset="-122"/>
              </a:rPr>
              <a:t>word2vec</a:t>
            </a:r>
            <a:endParaRPr lang="en-US" altLang="zh-CN" sz="1800" dirty="0">
              <a:solidFill>
                <a:srgbClr val="1D2129"/>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B67E2533-6925-1485-3E23-8EE3DD4C1917}"/>
              </a:ext>
            </a:extLst>
          </p:cNvPr>
          <p:cNvSpPr txBox="1"/>
          <p:nvPr/>
        </p:nvSpPr>
        <p:spPr>
          <a:xfrm>
            <a:off x="1432545" y="5508551"/>
            <a:ext cx="3894306" cy="369332"/>
          </a:xfrm>
          <a:prstGeom prst="rect">
            <a:avLst/>
          </a:prstGeom>
          <a:noFill/>
        </p:spPr>
        <p:txBody>
          <a:bodyPr wrap="square">
            <a:spAutoFit/>
          </a:bodyPr>
          <a:lstStyle/>
          <a:p>
            <a:pPr algn="just"/>
            <a:r>
              <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rPr>
              <a:t>不使用输入时间序列的未来值来计算</a:t>
            </a:r>
          </a:p>
        </p:txBody>
      </p:sp>
      <p:pic>
        <p:nvPicPr>
          <p:cNvPr id="6" name="图片 5">
            <a:extLst>
              <a:ext uri="{FF2B5EF4-FFF2-40B4-BE49-F238E27FC236}">
                <a16:creationId xmlns:a16="http://schemas.microsoft.com/office/drawing/2014/main" id="{5A941EA2-FE56-C8AC-2997-620E2E3AC2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98" y="2401079"/>
            <a:ext cx="5646380" cy="3042764"/>
          </a:xfrm>
          <a:prstGeom prst="rect">
            <a:avLst/>
          </a:prstGeom>
        </p:spPr>
      </p:pic>
      <p:pic>
        <p:nvPicPr>
          <p:cNvPr id="10" name="图片 9">
            <a:extLst>
              <a:ext uri="{FF2B5EF4-FFF2-40B4-BE49-F238E27FC236}">
                <a16:creationId xmlns:a16="http://schemas.microsoft.com/office/drawing/2014/main" id="{5AA7CC4C-5519-3BF5-3231-77CCC22DE4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1436" y="2464645"/>
            <a:ext cx="5678061" cy="2417927"/>
          </a:xfrm>
          <a:prstGeom prst="rect">
            <a:avLst/>
          </a:prstGeom>
        </p:spPr>
      </p:pic>
      <p:sp>
        <p:nvSpPr>
          <p:cNvPr id="12" name="文本框 11">
            <a:extLst>
              <a:ext uri="{FF2B5EF4-FFF2-40B4-BE49-F238E27FC236}">
                <a16:creationId xmlns:a16="http://schemas.microsoft.com/office/drawing/2014/main" id="{BD3D4FDD-3FA5-E82B-949B-DCC09B122DE1}"/>
              </a:ext>
            </a:extLst>
          </p:cNvPr>
          <p:cNvSpPr txBox="1"/>
          <p:nvPr/>
        </p:nvSpPr>
        <p:spPr>
          <a:xfrm>
            <a:off x="8680213" y="5133853"/>
            <a:ext cx="1726145" cy="369332"/>
          </a:xfrm>
          <a:prstGeom prst="rect">
            <a:avLst/>
          </a:prstGeom>
          <a:noFill/>
        </p:spPr>
        <p:txBody>
          <a:bodyPr wrap="square">
            <a:spAutoFit/>
          </a:bodyPr>
          <a:lstStyle/>
          <a:p>
            <a:r>
              <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准确度</a:t>
            </a:r>
            <a:endParaRPr lang="zh-CN" altLang="en-US"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4DFC5FEA-A125-5545-5844-8E9F03B18520}"/>
              </a:ext>
            </a:extLst>
          </p:cNvPr>
          <p:cNvSpPr txBox="1"/>
          <p:nvPr/>
        </p:nvSpPr>
        <p:spPr>
          <a:xfrm>
            <a:off x="464598" y="196271"/>
            <a:ext cx="1515083" cy="369332"/>
          </a:xfrm>
          <a:prstGeom prst="rect">
            <a:avLst/>
          </a:prstGeom>
          <a:noFill/>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实例级表示</a:t>
            </a:r>
          </a:p>
        </p:txBody>
      </p:sp>
    </p:spTree>
    <p:extLst>
      <p:ext uri="{BB962C8B-B14F-4D97-AF65-F5344CB8AC3E}">
        <p14:creationId xmlns:p14="http://schemas.microsoft.com/office/powerpoint/2010/main" val="204367092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2087</TotalTime>
  <Words>2585</Words>
  <Application>Microsoft Office PowerPoint</Application>
  <PresentationFormat>宽屏</PresentationFormat>
  <Paragraphs>227</Paragraphs>
  <Slides>39</Slides>
  <Notes>32</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39</vt:i4>
      </vt:variant>
    </vt:vector>
  </HeadingPairs>
  <TitlesOfParts>
    <vt:vector size="50" baseType="lpstr">
      <vt:lpstr>Arial Unicode MS</vt:lpstr>
      <vt:lpstr>PingFangSC-Regular</vt:lpstr>
      <vt:lpstr>等线</vt:lpstr>
      <vt:lpstr>等线 Light</vt:lpstr>
      <vt:lpstr>宋体</vt:lpstr>
      <vt:lpstr>微软雅黑</vt:lpstr>
      <vt:lpstr>Arial</vt:lpstr>
      <vt:lpstr>Calibri</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彤 薛</dc:creator>
  <cp:lastModifiedBy>彤 薛</cp:lastModifiedBy>
  <cp:revision>17</cp:revision>
  <dcterms:created xsi:type="dcterms:W3CDTF">2024-01-09T03:58:37Z</dcterms:created>
  <dcterms:modified xsi:type="dcterms:W3CDTF">2024-01-21T07:32:29Z</dcterms:modified>
</cp:coreProperties>
</file>